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Lst>
  <p:sldSz cx="12192000" cy="6858000"/>
  <p:notesSz cx="7010400" cy="9236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68" d="100"/>
          <a:sy n="68" d="100"/>
        </p:scale>
        <p:origin x="90" y="32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3407"/>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938" y="0"/>
            <a:ext cx="3037840" cy="463407"/>
          </a:xfrm>
          <a:prstGeom prst="rect">
            <a:avLst/>
          </a:prstGeom>
        </p:spPr>
        <p:txBody>
          <a:bodyPr vert="horz" lIns="91440" tIns="45720" rIns="91440" bIns="45720" rtlCol="0"/>
          <a:lstStyle>
            <a:lvl1pPr algn="r">
              <a:defRPr sz="1200"/>
            </a:lvl1pPr>
          </a:lstStyle>
          <a:p>
            <a:fld id="{E7D4F1C7-7A66-41C5-831B-F92CA6094167}" type="datetimeFigureOut">
              <a:rPr lang="en-US" smtClean="0"/>
              <a:t>2015-10-11</a:t>
            </a:fld>
            <a:endParaRPr lang="en-US"/>
          </a:p>
        </p:txBody>
      </p:sp>
      <p:sp>
        <p:nvSpPr>
          <p:cNvPr id="4" name="Slide Image Placeholder 3"/>
          <p:cNvSpPr>
            <a:spLocks noGrp="1" noRot="1" noChangeAspect="1"/>
          </p:cNvSpPr>
          <p:nvPr>
            <p:ph type="sldImg" idx="2"/>
          </p:nvPr>
        </p:nvSpPr>
        <p:spPr>
          <a:xfrm>
            <a:off x="735013" y="1154113"/>
            <a:ext cx="5540375" cy="3116262"/>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040" y="4444861"/>
            <a:ext cx="5608320" cy="3636705"/>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772669"/>
            <a:ext cx="3037840" cy="463406"/>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772669"/>
            <a:ext cx="3037840" cy="463406"/>
          </a:xfrm>
          <a:prstGeom prst="rect">
            <a:avLst/>
          </a:prstGeom>
        </p:spPr>
        <p:txBody>
          <a:bodyPr vert="horz" lIns="91440" tIns="45720" rIns="91440" bIns="45720" rtlCol="0" anchor="b"/>
          <a:lstStyle>
            <a:lvl1pPr algn="r">
              <a:defRPr sz="1200"/>
            </a:lvl1pPr>
          </a:lstStyle>
          <a:p>
            <a:fld id="{032E5672-C127-4786-82F0-2EC9B777C766}" type="slidenum">
              <a:rPr lang="en-US" smtClean="0"/>
              <a:t>‹#›</a:t>
            </a:fld>
            <a:endParaRPr lang="en-US"/>
          </a:p>
        </p:txBody>
      </p:sp>
    </p:spTree>
    <p:extLst>
      <p:ext uri="{BB962C8B-B14F-4D97-AF65-F5344CB8AC3E}">
        <p14:creationId xmlns:p14="http://schemas.microsoft.com/office/powerpoint/2010/main" val="12648259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9AF6425D-BFDC-4E00-99AE-7340C09C9568}" type="slidenum">
              <a:rPr lang="en-GB" altLang="en-US"/>
              <a:pPr/>
              <a:t>2</a:t>
            </a:fld>
            <a:endParaRPr lang="en-GB" altLang="en-US" dirty="0"/>
          </a:p>
        </p:txBody>
      </p:sp>
      <p:sp>
        <p:nvSpPr>
          <p:cNvPr id="7171" name="Rectangle 2"/>
          <p:cNvSpPr>
            <a:spLocks noGrp="1" noRot="1" noChangeAspect="1" noChangeArrowheads="1" noTextEdit="1"/>
          </p:cNvSpPr>
          <p:nvPr>
            <p:ph type="sldImg"/>
          </p:nvPr>
        </p:nvSpPr>
        <p:spPr>
          <a:ln/>
        </p:spPr>
      </p:sp>
      <p:sp>
        <p:nvSpPr>
          <p:cNvPr id="7172" name="Rectangle 3"/>
          <p:cNvSpPr>
            <a:spLocks noGrp="1" noChangeArrowheads="1"/>
          </p:cNvSpPr>
          <p:nvPr>
            <p:ph type="body" idx="1"/>
          </p:nvPr>
        </p:nvSpPr>
        <p:spPr>
          <a:noFill/>
        </p:spPr>
        <p:txBody>
          <a:bodyPr/>
          <a:lstStyle/>
          <a:p>
            <a:pPr eaLnBrk="1" hangingPunct="1"/>
            <a:endParaRPr lang="en-GB" altLang="en-US" dirty="0" smtClean="0"/>
          </a:p>
        </p:txBody>
      </p:sp>
    </p:spTree>
    <p:extLst>
      <p:ext uri="{BB962C8B-B14F-4D97-AF65-F5344CB8AC3E}">
        <p14:creationId xmlns:p14="http://schemas.microsoft.com/office/powerpoint/2010/main" val="15441112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B38A1CB3-8EDF-47A2-983C-E80F74C0E7BA}" type="slidenum">
              <a:rPr lang="en-GB" altLang="en-US"/>
              <a:pPr/>
              <a:t>11</a:t>
            </a:fld>
            <a:endParaRPr lang="en-GB" altLang="en-US" dirty="0"/>
          </a:p>
        </p:txBody>
      </p:sp>
      <p:sp>
        <p:nvSpPr>
          <p:cNvPr id="9219" name="Rectangle 2"/>
          <p:cNvSpPr>
            <a:spLocks noGrp="1" noRot="1" noChangeAspect="1" noChangeArrowheads="1" noTextEdit="1"/>
          </p:cNvSpPr>
          <p:nvPr>
            <p:ph type="sldImg"/>
          </p:nvPr>
        </p:nvSpPr>
        <p:spPr>
          <a:ln/>
        </p:spPr>
      </p:sp>
      <p:sp>
        <p:nvSpPr>
          <p:cNvPr id="9220" name="Rectangle 3"/>
          <p:cNvSpPr>
            <a:spLocks noGrp="1" noChangeArrowheads="1"/>
          </p:cNvSpPr>
          <p:nvPr>
            <p:ph type="body" idx="1"/>
          </p:nvPr>
        </p:nvSpPr>
        <p:spPr>
          <a:noFill/>
        </p:spPr>
        <p:txBody>
          <a:bodyPr/>
          <a:lstStyle/>
          <a:p>
            <a:pPr eaLnBrk="1" hangingPunct="1"/>
            <a:endParaRPr lang="en-GB" altLang="en-US" dirty="0" smtClean="0"/>
          </a:p>
        </p:txBody>
      </p:sp>
    </p:spTree>
    <p:extLst>
      <p:ext uri="{BB962C8B-B14F-4D97-AF65-F5344CB8AC3E}">
        <p14:creationId xmlns:p14="http://schemas.microsoft.com/office/powerpoint/2010/main" val="35274503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B38A1CB3-8EDF-47A2-983C-E80F74C0E7BA}" type="slidenum">
              <a:rPr lang="en-GB" altLang="en-US"/>
              <a:pPr/>
              <a:t>12</a:t>
            </a:fld>
            <a:endParaRPr lang="en-GB" altLang="en-US" dirty="0"/>
          </a:p>
        </p:txBody>
      </p:sp>
      <p:sp>
        <p:nvSpPr>
          <p:cNvPr id="9219" name="Rectangle 2"/>
          <p:cNvSpPr>
            <a:spLocks noGrp="1" noRot="1" noChangeAspect="1" noChangeArrowheads="1" noTextEdit="1"/>
          </p:cNvSpPr>
          <p:nvPr>
            <p:ph type="sldImg"/>
          </p:nvPr>
        </p:nvSpPr>
        <p:spPr>
          <a:ln/>
        </p:spPr>
      </p:sp>
      <p:sp>
        <p:nvSpPr>
          <p:cNvPr id="9220" name="Rectangle 3"/>
          <p:cNvSpPr>
            <a:spLocks noGrp="1" noChangeArrowheads="1"/>
          </p:cNvSpPr>
          <p:nvPr>
            <p:ph type="body" idx="1"/>
          </p:nvPr>
        </p:nvSpPr>
        <p:spPr>
          <a:noFill/>
        </p:spPr>
        <p:txBody>
          <a:bodyPr/>
          <a:lstStyle/>
          <a:p>
            <a:pPr eaLnBrk="1" hangingPunct="1"/>
            <a:endParaRPr lang="en-GB" altLang="en-US" dirty="0" smtClean="0"/>
          </a:p>
        </p:txBody>
      </p:sp>
    </p:spTree>
    <p:extLst>
      <p:ext uri="{BB962C8B-B14F-4D97-AF65-F5344CB8AC3E}">
        <p14:creationId xmlns:p14="http://schemas.microsoft.com/office/powerpoint/2010/main" val="38478162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B38A1CB3-8EDF-47A2-983C-E80F74C0E7BA}" type="slidenum">
              <a:rPr lang="en-GB" altLang="en-US"/>
              <a:pPr/>
              <a:t>13</a:t>
            </a:fld>
            <a:endParaRPr lang="en-GB" altLang="en-US" dirty="0"/>
          </a:p>
        </p:txBody>
      </p:sp>
      <p:sp>
        <p:nvSpPr>
          <p:cNvPr id="9219" name="Rectangle 2"/>
          <p:cNvSpPr>
            <a:spLocks noGrp="1" noRot="1" noChangeAspect="1" noChangeArrowheads="1" noTextEdit="1"/>
          </p:cNvSpPr>
          <p:nvPr>
            <p:ph type="sldImg"/>
          </p:nvPr>
        </p:nvSpPr>
        <p:spPr>
          <a:ln/>
        </p:spPr>
      </p:sp>
      <p:sp>
        <p:nvSpPr>
          <p:cNvPr id="9220" name="Rectangle 3"/>
          <p:cNvSpPr>
            <a:spLocks noGrp="1" noChangeArrowheads="1"/>
          </p:cNvSpPr>
          <p:nvPr>
            <p:ph type="body" idx="1"/>
          </p:nvPr>
        </p:nvSpPr>
        <p:spPr>
          <a:noFill/>
        </p:spPr>
        <p:txBody>
          <a:bodyPr/>
          <a:lstStyle/>
          <a:p>
            <a:pPr eaLnBrk="1" hangingPunct="1"/>
            <a:endParaRPr lang="en-GB" altLang="en-US" dirty="0" smtClean="0"/>
          </a:p>
        </p:txBody>
      </p:sp>
    </p:spTree>
    <p:extLst>
      <p:ext uri="{BB962C8B-B14F-4D97-AF65-F5344CB8AC3E}">
        <p14:creationId xmlns:p14="http://schemas.microsoft.com/office/powerpoint/2010/main" val="25007542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B38A1CB3-8EDF-47A2-983C-E80F74C0E7BA}" type="slidenum">
              <a:rPr lang="en-GB" altLang="en-US"/>
              <a:pPr/>
              <a:t>14</a:t>
            </a:fld>
            <a:endParaRPr lang="en-GB" altLang="en-US" dirty="0"/>
          </a:p>
        </p:txBody>
      </p:sp>
      <p:sp>
        <p:nvSpPr>
          <p:cNvPr id="9219" name="Rectangle 2"/>
          <p:cNvSpPr>
            <a:spLocks noGrp="1" noRot="1" noChangeAspect="1" noChangeArrowheads="1" noTextEdit="1"/>
          </p:cNvSpPr>
          <p:nvPr>
            <p:ph type="sldImg"/>
          </p:nvPr>
        </p:nvSpPr>
        <p:spPr>
          <a:ln/>
        </p:spPr>
      </p:sp>
      <p:sp>
        <p:nvSpPr>
          <p:cNvPr id="9220" name="Rectangle 3"/>
          <p:cNvSpPr>
            <a:spLocks noGrp="1" noChangeArrowheads="1"/>
          </p:cNvSpPr>
          <p:nvPr>
            <p:ph type="body" idx="1"/>
          </p:nvPr>
        </p:nvSpPr>
        <p:spPr>
          <a:noFill/>
        </p:spPr>
        <p:txBody>
          <a:bodyPr/>
          <a:lstStyle/>
          <a:p>
            <a:pPr eaLnBrk="1" hangingPunct="1"/>
            <a:endParaRPr lang="en-GB" altLang="en-US" dirty="0" smtClean="0"/>
          </a:p>
        </p:txBody>
      </p:sp>
    </p:spTree>
    <p:extLst>
      <p:ext uri="{BB962C8B-B14F-4D97-AF65-F5344CB8AC3E}">
        <p14:creationId xmlns:p14="http://schemas.microsoft.com/office/powerpoint/2010/main" val="18693454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B38A1CB3-8EDF-47A2-983C-E80F74C0E7BA}" type="slidenum">
              <a:rPr lang="en-GB" altLang="en-US"/>
              <a:pPr/>
              <a:t>15</a:t>
            </a:fld>
            <a:endParaRPr lang="en-GB" altLang="en-US" dirty="0"/>
          </a:p>
        </p:txBody>
      </p:sp>
      <p:sp>
        <p:nvSpPr>
          <p:cNvPr id="9219" name="Rectangle 2"/>
          <p:cNvSpPr>
            <a:spLocks noGrp="1" noRot="1" noChangeAspect="1" noChangeArrowheads="1" noTextEdit="1"/>
          </p:cNvSpPr>
          <p:nvPr>
            <p:ph type="sldImg"/>
          </p:nvPr>
        </p:nvSpPr>
        <p:spPr>
          <a:ln/>
        </p:spPr>
      </p:sp>
      <p:sp>
        <p:nvSpPr>
          <p:cNvPr id="9220" name="Rectangle 3"/>
          <p:cNvSpPr>
            <a:spLocks noGrp="1" noChangeArrowheads="1"/>
          </p:cNvSpPr>
          <p:nvPr>
            <p:ph type="body" idx="1"/>
          </p:nvPr>
        </p:nvSpPr>
        <p:spPr>
          <a:noFill/>
        </p:spPr>
        <p:txBody>
          <a:bodyPr/>
          <a:lstStyle/>
          <a:p>
            <a:pPr eaLnBrk="1" hangingPunct="1"/>
            <a:endParaRPr lang="en-GB" altLang="en-US" dirty="0" smtClean="0"/>
          </a:p>
        </p:txBody>
      </p:sp>
    </p:spTree>
    <p:extLst>
      <p:ext uri="{BB962C8B-B14F-4D97-AF65-F5344CB8AC3E}">
        <p14:creationId xmlns:p14="http://schemas.microsoft.com/office/powerpoint/2010/main" val="4295576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B38A1CB3-8EDF-47A2-983C-E80F74C0E7BA}" type="slidenum">
              <a:rPr lang="en-GB" altLang="en-US"/>
              <a:pPr/>
              <a:t>16</a:t>
            </a:fld>
            <a:endParaRPr lang="en-GB" altLang="en-US" dirty="0"/>
          </a:p>
        </p:txBody>
      </p:sp>
      <p:sp>
        <p:nvSpPr>
          <p:cNvPr id="9219" name="Rectangle 2"/>
          <p:cNvSpPr>
            <a:spLocks noGrp="1" noRot="1" noChangeAspect="1" noChangeArrowheads="1" noTextEdit="1"/>
          </p:cNvSpPr>
          <p:nvPr>
            <p:ph type="sldImg"/>
          </p:nvPr>
        </p:nvSpPr>
        <p:spPr>
          <a:ln/>
        </p:spPr>
      </p:sp>
      <p:sp>
        <p:nvSpPr>
          <p:cNvPr id="9220" name="Rectangle 3"/>
          <p:cNvSpPr>
            <a:spLocks noGrp="1" noChangeArrowheads="1"/>
          </p:cNvSpPr>
          <p:nvPr>
            <p:ph type="body" idx="1"/>
          </p:nvPr>
        </p:nvSpPr>
        <p:spPr>
          <a:noFill/>
        </p:spPr>
        <p:txBody>
          <a:bodyPr/>
          <a:lstStyle/>
          <a:p>
            <a:pPr eaLnBrk="1" hangingPunct="1"/>
            <a:endParaRPr lang="en-GB" altLang="en-US" dirty="0" smtClean="0"/>
          </a:p>
        </p:txBody>
      </p:sp>
    </p:spTree>
    <p:extLst>
      <p:ext uri="{BB962C8B-B14F-4D97-AF65-F5344CB8AC3E}">
        <p14:creationId xmlns:p14="http://schemas.microsoft.com/office/powerpoint/2010/main" val="23841152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B38A1CB3-8EDF-47A2-983C-E80F74C0E7BA}" type="slidenum">
              <a:rPr lang="en-GB" altLang="en-US"/>
              <a:pPr/>
              <a:t>17</a:t>
            </a:fld>
            <a:endParaRPr lang="en-GB" altLang="en-US" dirty="0"/>
          </a:p>
        </p:txBody>
      </p:sp>
      <p:sp>
        <p:nvSpPr>
          <p:cNvPr id="9219" name="Rectangle 2"/>
          <p:cNvSpPr>
            <a:spLocks noGrp="1" noRot="1" noChangeAspect="1" noChangeArrowheads="1" noTextEdit="1"/>
          </p:cNvSpPr>
          <p:nvPr>
            <p:ph type="sldImg"/>
          </p:nvPr>
        </p:nvSpPr>
        <p:spPr>
          <a:ln/>
        </p:spPr>
      </p:sp>
      <p:sp>
        <p:nvSpPr>
          <p:cNvPr id="9220" name="Rectangle 3"/>
          <p:cNvSpPr>
            <a:spLocks noGrp="1" noChangeArrowheads="1"/>
          </p:cNvSpPr>
          <p:nvPr>
            <p:ph type="body" idx="1"/>
          </p:nvPr>
        </p:nvSpPr>
        <p:spPr>
          <a:noFill/>
        </p:spPr>
        <p:txBody>
          <a:bodyPr/>
          <a:lstStyle/>
          <a:p>
            <a:pPr eaLnBrk="1" hangingPunct="1"/>
            <a:endParaRPr lang="en-GB" altLang="en-US" dirty="0" smtClean="0"/>
          </a:p>
        </p:txBody>
      </p:sp>
    </p:spTree>
    <p:extLst>
      <p:ext uri="{BB962C8B-B14F-4D97-AF65-F5344CB8AC3E}">
        <p14:creationId xmlns:p14="http://schemas.microsoft.com/office/powerpoint/2010/main" val="22539632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B38A1CB3-8EDF-47A2-983C-E80F74C0E7BA}" type="slidenum">
              <a:rPr lang="en-GB" altLang="en-US"/>
              <a:pPr/>
              <a:t>18</a:t>
            </a:fld>
            <a:endParaRPr lang="en-GB" altLang="en-US" dirty="0"/>
          </a:p>
        </p:txBody>
      </p:sp>
      <p:sp>
        <p:nvSpPr>
          <p:cNvPr id="9219" name="Rectangle 2"/>
          <p:cNvSpPr>
            <a:spLocks noGrp="1" noRot="1" noChangeAspect="1" noChangeArrowheads="1" noTextEdit="1"/>
          </p:cNvSpPr>
          <p:nvPr>
            <p:ph type="sldImg"/>
          </p:nvPr>
        </p:nvSpPr>
        <p:spPr>
          <a:ln/>
        </p:spPr>
      </p:sp>
      <p:sp>
        <p:nvSpPr>
          <p:cNvPr id="9220" name="Rectangle 3"/>
          <p:cNvSpPr>
            <a:spLocks noGrp="1" noChangeArrowheads="1"/>
          </p:cNvSpPr>
          <p:nvPr>
            <p:ph type="body" idx="1"/>
          </p:nvPr>
        </p:nvSpPr>
        <p:spPr>
          <a:noFill/>
        </p:spPr>
        <p:txBody>
          <a:bodyPr/>
          <a:lstStyle/>
          <a:p>
            <a:pPr eaLnBrk="1" hangingPunct="1"/>
            <a:endParaRPr lang="en-GB" altLang="en-US" dirty="0" smtClean="0"/>
          </a:p>
        </p:txBody>
      </p:sp>
    </p:spTree>
    <p:extLst>
      <p:ext uri="{BB962C8B-B14F-4D97-AF65-F5344CB8AC3E}">
        <p14:creationId xmlns:p14="http://schemas.microsoft.com/office/powerpoint/2010/main" val="347522443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B38A1CB3-8EDF-47A2-983C-E80F74C0E7BA}" type="slidenum">
              <a:rPr lang="en-GB" altLang="en-US"/>
              <a:pPr/>
              <a:t>19</a:t>
            </a:fld>
            <a:endParaRPr lang="en-GB" altLang="en-US" dirty="0"/>
          </a:p>
        </p:txBody>
      </p:sp>
      <p:sp>
        <p:nvSpPr>
          <p:cNvPr id="9219" name="Rectangle 2"/>
          <p:cNvSpPr>
            <a:spLocks noGrp="1" noRot="1" noChangeAspect="1" noChangeArrowheads="1" noTextEdit="1"/>
          </p:cNvSpPr>
          <p:nvPr>
            <p:ph type="sldImg"/>
          </p:nvPr>
        </p:nvSpPr>
        <p:spPr>
          <a:ln/>
        </p:spPr>
      </p:sp>
      <p:sp>
        <p:nvSpPr>
          <p:cNvPr id="9220" name="Rectangle 3"/>
          <p:cNvSpPr>
            <a:spLocks noGrp="1" noChangeArrowheads="1"/>
          </p:cNvSpPr>
          <p:nvPr>
            <p:ph type="body" idx="1"/>
          </p:nvPr>
        </p:nvSpPr>
        <p:spPr>
          <a:noFill/>
        </p:spPr>
        <p:txBody>
          <a:bodyPr/>
          <a:lstStyle/>
          <a:p>
            <a:pPr eaLnBrk="1" hangingPunct="1"/>
            <a:endParaRPr lang="en-GB" altLang="en-US" dirty="0" smtClean="0"/>
          </a:p>
        </p:txBody>
      </p:sp>
    </p:spTree>
    <p:extLst>
      <p:ext uri="{BB962C8B-B14F-4D97-AF65-F5344CB8AC3E}">
        <p14:creationId xmlns:p14="http://schemas.microsoft.com/office/powerpoint/2010/main" val="90788772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B38A1CB3-8EDF-47A2-983C-E80F74C0E7BA}" type="slidenum">
              <a:rPr lang="en-GB" altLang="en-US"/>
              <a:pPr/>
              <a:t>20</a:t>
            </a:fld>
            <a:endParaRPr lang="en-GB" altLang="en-US" dirty="0"/>
          </a:p>
        </p:txBody>
      </p:sp>
      <p:sp>
        <p:nvSpPr>
          <p:cNvPr id="9219" name="Rectangle 2"/>
          <p:cNvSpPr>
            <a:spLocks noGrp="1" noRot="1" noChangeAspect="1" noChangeArrowheads="1" noTextEdit="1"/>
          </p:cNvSpPr>
          <p:nvPr>
            <p:ph type="sldImg"/>
          </p:nvPr>
        </p:nvSpPr>
        <p:spPr>
          <a:ln/>
        </p:spPr>
      </p:sp>
      <p:sp>
        <p:nvSpPr>
          <p:cNvPr id="9220" name="Rectangle 3"/>
          <p:cNvSpPr>
            <a:spLocks noGrp="1" noChangeArrowheads="1"/>
          </p:cNvSpPr>
          <p:nvPr>
            <p:ph type="body" idx="1"/>
          </p:nvPr>
        </p:nvSpPr>
        <p:spPr>
          <a:noFill/>
        </p:spPr>
        <p:txBody>
          <a:bodyPr/>
          <a:lstStyle/>
          <a:p>
            <a:pPr eaLnBrk="1" hangingPunct="1"/>
            <a:endParaRPr lang="en-GB" altLang="en-US" dirty="0" smtClean="0"/>
          </a:p>
        </p:txBody>
      </p:sp>
    </p:spTree>
    <p:extLst>
      <p:ext uri="{BB962C8B-B14F-4D97-AF65-F5344CB8AC3E}">
        <p14:creationId xmlns:p14="http://schemas.microsoft.com/office/powerpoint/2010/main" val="15447371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B38A1CB3-8EDF-47A2-983C-E80F74C0E7BA}" type="slidenum">
              <a:rPr lang="en-GB" altLang="en-US"/>
              <a:pPr/>
              <a:t>3</a:t>
            </a:fld>
            <a:endParaRPr lang="en-GB" altLang="en-US" dirty="0"/>
          </a:p>
        </p:txBody>
      </p:sp>
      <p:sp>
        <p:nvSpPr>
          <p:cNvPr id="9219" name="Rectangle 2"/>
          <p:cNvSpPr>
            <a:spLocks noGrp="1" noRot="1" noChangeAspect="1" noChangeArrowheads="1" noTextEdit="1"/>
          </p:cNvSpPr>
          <p:nvPr>
            <p:ph type="sldImg"/>
          </p:nvPr>
        </p:nvSpPr>
        <p:spPr>
          <a:ln/>
        </p:spPr>
      </p:sp>
      <p:sp>
        <p:nvSpPr>
          <p:cNvPr id="9220" name="Rectangle 3"/>
          <p:cNvSpPr>
            <a:spLocks noGrp="1" noChangeArrowheads="1"/>
          </p:cNvSpPr>
          <p:nvPr>
            <p:ph type="body" idx="1"/>
          </p:nvPr>
        </p:nvSpPr>
        <p:spPr>
          <a:noFill/>
        </p:spPr>
        <p:txBody>
          <a:bodyPr/>
          <a:lstStyle/>
          <a:p>
            <a:pPr eaLnBrk="1" hangingPunct="1"/>
            <a:endParaRPr lang="en-GB" altLang="en-US" dirty="0" smtClean="0"/>
          </a:p>
        </p:txBody>
      </p:sp>
    </p:spTree>
    <p:extLst>
      <p:ext uri="{BB962C8B-B14F-4D97-AF65-F5344CB8AC3E}">
        <p14:creationId xmlns:p14="http://schemas.microsoft.com/office/powerpoint/2010/main" val="15150388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B38A1CB3-8EDF-47A2-983C-E80F74C0E7BA}" type="slidenum">
              <a:rPr lang="en-GB" altLang="en-US"/>
              <a:pPr/>
              <a:t>21</a:t>
            </a:fld>
            <a:endParaRPr lang="en-GB" altLang="en-US" dirty="0"/>
          </a:p>
        </p:txBody>
      </p:sp>
      <p:sp>
        <p:nvSpPr>
          <p:cNvPr id="9219" name="Rectangle 2"/>
          <p:cNvSpPr>
            <a:spLocks noGrp="1" noRot="1" noChangeAspect="1" noChangeArrowheads="1" noTextEdit="1"/>
          </p:cNvSpPr>
          <p:nvPr>
            <p:ph type="sldImg"/>
          </p:nvPr>
        </p:nvSpPr>
        <p:spPr>
          <a:ln/>
        </p:spPr>
      </p:sp>
      <p:sp>
        <p:nvSpPr>
          <p:cNvPr id="9220" name="Rectangle 3"/>
          <p:cNvSpPr>
            <a:spLocks noGrp="1" noChangeArrowheads="1"/>
          </p:cNvSpPr>
          <p:nvPr>
            <p:ph type="body" idx="1"/>
          </p:nvPr>
        </p:nvSpPr>
        <p:spPr>
          <a:noFill/>
        </p:spPr>
        <p:txBody>
          <a:bodyPr/>
          <a:lstStyle/>
          <a:p>
            <a:pPr eaLnBrk="1" hangingPunct="1"/>
            <a:endParaRPr lang="en-GB" altLang="en-US" dirty="0" smtClean="0"/>
          </a:p>
        </p:txBody>
      </p:sp>
    </p:spTree>
    <p:extLst>
      <p:ext uri="{BB962C8B-B14F-4D97-AF65-F5344CB8AC3E}">
        <p14:creationId xmlns:p14="http://schemas.microsoft.com/office/powerpoint/2010/main" val="235768520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B38A1CB3-8EDF-47A2-983C-E80F74C0E7BA}" type="slidenum">
              <a:rPr lang="en-GB" altLang="en-US"/>
              <a:pPr/>
              <a:t>22</a:t>
            </a:fld>
            <a:endParaRPr lang="en-GB" altLang="en-US" dirty="0"/>
          </a:p>
        </p:txBody>
      </p:sp>
      <p:sp>
        <p:nvSpPr>
          <p:cNvPr id="9219" name="Rectangle 2"/>
          <p:cNvSpPr>
            <a:spLocks noGrp="1" noRot="1" noChangeAspect="1" noChangeArrowheads="1" noTextEdit="1"/>
          </p:cNvSpPr>
          <p:nvPr>
            <p:ph type="sldImg"/>
          </p:nvPr>
        </p:nvSpPr>
        <p:spPr>
          <a:ln/>
        </p:spPr>
      </p:sp>
      <p:sp>
        <p:nvSpPr>
          <p:cNvPr id="9220" name="Rectangle 3"/>
          <p:cNvSpPr>
            <a:spLocks noGrp="1" noChangeArrowheads="1"/>
          </p:cNvSpPr>
          <p:nvPr>
            <p:ph type="body" idx="1"/>
          </p:nvPr>
        </p:nvSpPr>
        <p:spPr>
          <a:noFill/>
        </p:spPr>
        <p:txBody>
          <a:bodyPr/>
          <a:lstStyle/>
          <a:p>
            <a:pPr eaLnBrk="1" hangingPunct="1"/>
            <a:endParaRPr lang="en-GB" altLang="en-US" dirty="0" smtClean="0"/>
          </a:p>
        </p:txBody>
      </p:sp>
    </p:spTree>
    <p:extLst>
      <p:ext uri="{BB962C8B-B14F-4D97-AF65-F5344CB8AC3E}">
        <p14:creationId xmlns:p14="http://schemas.microsoft.com/office/powerpoint/2010/main" val="360288916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B38A1CB3-8EDF-47A2-983C-E80F74C0E7BA}" type="slidenum">
              <a:rPr lang="en-GB" altLang="en-US"/>
              <a:pPr/>
              <a:t>23</a:t>
            </a:fld>
            <a:endParaRPr lang="en-GB" altLang="en-US" dirty="0"/>
          </a:p>
        </p:txBody>
      </p:sp>
      <p:sp>
        <p:nvSpPr>
          <p:cNvPr id="9219" name="Rectangle 2"/>
          <p:cNvSpPr>
            <a:spLocks noGrp="1" noRot="1" noChangeAspect="1" noChangeArrowheads="1" noTextEdit="1"/>
          </p:cNvSpPr>
          <p:nvPr>
            <p:ph type="sldImg"/>
          </p:nvPr>
        </p:nvSpPr>
        <p:spPr>
          <a:ln/>
        </p:spPr>
      </p:sp>
      <p:sp>
        <p:nvSpPr>
          <p:cNvPr id="9220" name="Rectangle 3"/>
          <p:cNvSpPr>
            <a:spLocks noGrp="1" noChangeArrowheads="1"/>
          </p:cNvSpPr>
          <p:nvPr>
            <p:ph type="body" idx="1"/>
          </p:nvPr>
        </p:nvSpPr>
        <p:spPr>
          <a:noFill/>
        </p:spPr>
        <p:txBody>
          <a:bodyPr/>
          <a:lstStyle/>
          <a:p>
            <a:pPr eaLnBrk="1" hangingPunct="1"/>
            <a:endParaRPr lang="en-GB" altLang="en-US" dirty="0" smtClean="0"/>
          </a:p>
        </p:txBody>
      </p:sp>
    </p:spTree>
    <p:extLst>
      <p:ext uri="{BB962C8B-B14F-4D97-AF65-F5344CB8AC3E}">
        <p14:creationId xmlns:p14="http://schemas.microsoft.com/office/powerpoint/2010/main" val="27321242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B38A1CB3-8EDF-47A2-983C-E80F74C0E7BA}" type="slidenum">
              <a:rPr lang="en-GB" altLang="en-US"/>
              <a:pPr/>
              <a:t>4</a:t>
            </a:fld>
            <a:endParaRPr lang="en-GB" altLang="en-US" dirty="0"/>
          </a:p>
        </p:txBody>
      </p:sp>
      <p:sp>
        <p:nvSpPr>
          <p:cNvPr id="9219" name="Rectangle 2"/>
          <p:cNvSpPr>
            <a:spLocks noGrp="1" noRot="1" noChangeAspect="1" noChangeArrowheads="1" noTextEdit="1"/>
          </p:cNvSpPr>
          <p:nvPr>
            <p:ph type="sldImg"/>
          </p:nvPr>
        </p:nvSpPr>
        <p:spPr>
          <a:ln/>
        </p:spPr>
      </p:sp>
      <p:sp>
        <p:nvSpPr>
          <p:cNvPr id="9220" name="Rectangle 3"/>
          <p:cNvSpPr>
            <a:spLocks noGrp="1" noChangeArrowheads="1"/>
          </p:cNvSpPr>
          <p:nvPr>
            <p:ph type="body" idx="1"/>
          </p:nvPr>
        </p:nvSpPr>
        <p:spPr>
          <a:noFill/>
        </p:spPr>
        <p:txBody>
          <a:bodyPr/>
          <a:lstStyle/>
          <a:p>
            <a:pPr eaLnBrk="1" hangingPunct="1"/>
            <a:endParaRPr lang="en-GB" altLang="en-US" dirty="0" smtClean="0"/>
          </a:p>
        </p:txBody>
      </p:sp>
    </p:spTree>
    <p:extLst>
      <p:ext uri="{BB962C8B-B14F-4D97-AF65-F5344CB8AC3E}">
        <p14:creationId xmlns:p14="http://schemas.microsoft.com/office/powerpoint/2010/main" val="15751052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B38A1CB3-8EDF-47A2-983C-E80F74C0E7BA}" type="slidenum">
              <a:rPr lang="en-GB" altLang="en-US"/>
              <a:pPr/>
              <a:t>5</a:t>
            </a:fld>
            <a:endParaRPr lang="en-GB" altLang="en-US" dirty="0"/>
          </a:p>
        </p:txBody>
      </p:sp>
      <p:sp>
        <p:nvSpPr>
          <p:cNvPr id="9219" name="Rectangle 2"/>
          <p:cNvSpPr>
            <a:spLocks noGrp="1" noRot="1" noChangeAspect="1" noChangeArrowheads="1" noTextEdit="1"/>
          </p:cNvSpPr>
          <p:nvPr>
            <p:ph type="sldImg"/>
          </p:nvPr>
        </p:nvSpPr>
        <p:spPr>
          <a:ln/>
        </p:spPr>
      </p:sp>
      <p:sp>
        <p:nvSpPr>
          <p:cNvPr id="9220" name="Rectangle 3"/>
          <p:cNvSpPr>
            <a:spLocks noGrp="1" noChangeArrowheads="1"/>
          </p:cNvSpPr>
          <p:nvPr>
            <p:ph type="body" idx="1"/>
          </p:nvPr>
        </p:nvSpPr>
        <p:spPr>
          <a:noFill/>
        </p:spPr>
        <p:txBody>
          <a:bodyPr/>
          <a:lstStyle/>
          <a:p>
            <a:pPr eaLnBrk="1" hangingPunct="1"/>
            <a:endParaRPr lang="en-GB" altLang="en-US" dirty="0" smtClean="0"/>
          </a:p>
        </p:txBody>
      </p:sp>
    </p:spTree>
    <p:extLst>
      <p:ext uri="{BB962C8B-B14F-4D97-AF65-F5344CB8AC3E}">
        <p14:creationId xmlns:p14="http://schemas.microsoft.com/office/powerpoint/2010/main" val="8261867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B38A1CB3-8EDF-47A2-983C-E80F74C0E7BA}" type="slidenum">
              <a:rPr lang="en-GB" altLang="en-US"/>
              <a:pPr/>
              <a:t>6</a:t>
            </a:fld>
            <a:endParaRPr lang="en-GB" altLang="en-US" dirty="0"/>
          </a:p>
        </p:txBody>
      </p:sp>
      <p:sp>
        <p:nvSpPr>
          <p:cNvPr id="9219" name="Rectangle 2"/>
          <p:cNvSpPr>
            <a:spLocks noGrp="1" noRot="1" noChangeAspect="1" noChangeArrowheads="1" noTextEdit="1"/>
          </p:cNvSpPr>
          <p:nvPr>
            <p:ph type="sldImg"/>
          </p:nvPr>
        </p:nvSpPr>
        <p:spPr>
          <a:ln/>
        </p:spPr>
      </p:sp>
      <p:sp>
        <p:nvSpPr>
          <p:cNvPr id="9220" name="Rectangle 3"/>
          <p:cNvSpPr>
            <a:spLocks noGrp="1" noChangeArrowheads="1"/>
          </p:cNvSpPr>
          <p:nvPr>
            <p:ph type="body" idx="1"/>
          </p:nvPr>
        </p:nvSpPr>
        <p:spPr>
          <a:noFill/>
        </p:spPr>
        <p:txBody>
          <a:bodyPr/>
          <a:lstStyle/>
          <a:p>
            <a:pPr eaLnBrk="1" hangingPunct="1"/>
            <a:endParaRPr lang="en-GB" altLang="en-US" dirty="0" smtClean="0"/>
          </a:p>
        </p:txBody>
      </p:sp>
    </p:spTree>
    <p:extLst>
      <p:ext uri="{BB962C8B-B14F-4D97-AF65-F5344CB8AC3E}">
        <p14:creationId xmlns:p14="http://schemas.microsoft.com/office/powerpoint/2010/main" val="4648872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B38A1CB3-8EDF-47A2-983C-E80F74C0E7BA}" type="slidenum">
              <a:rPr lang="en-GB" altLang="en-US"/>
              <a:pPr/>
              <a:t>7</a:t>
            </a:fld>
            <a:endParaRPr lang="en-GB" altLang="en-US" dirty="0"/>
          </a:p>
        </p:txBody>
      </p:sp>
      <p:sp>
        <p:nvSpPr>
          <p:cNvPr id="9219" name="Rectangle 2"/>
          <p:cNvSpPr>
            <a:spLocks noGrp="1" noRot="1" noChangeAspect="1" noChangeArrowheads="1" noTextEdit="1"/>
          </p:cNvSpPr>
          <p:nvPr>
            <p:ph type="sldImg"/>
          </p:nvPr>
        </p:nvSpPr>
        <p:spPr>
          <a:ln/>
        </p:spPr>
      </p:sp>
      <p:sp>
        <p:nvSpPr>
          <p:cNvPr id="9220" name="Rectangle 3"/>
          <p:cNvSpPr>
            <a:spLocks noGrp="1" noChangeArrowheads="1"/>
          </p:cNvSpPr>
          <p:nvPr>
            <p:ph type="body" idx="1"/>
          </p:nvPr>
        </p:nvSpPr>
        <p:spPr>
          <a:noFill/>
        </p:spPr>
        <p:txBody>
          <a:bodyPr/>
          <a:lstStyle/>
          <a:p>
            <a:pPr eaLnBrk="1" hangingPunct="1"/>
            <a:endParaRPr lang="en-GB" altLang="en-US" dirty="0" smtClean="0"/>
          </a:p>
        </p:txBody>
      </p:sp>
    </p:spTree>
    <p:extLst>
      <p:ext uri="{BB962C8B-B14F-4D97-AF65-F5344CB8AC3E}">
        <p14:creationId xmlns:p14="http://schemas.microsoft.com/office/powerpoint/2010/main" val="36641067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B38A1CB3-8EDF-47A2-983C-E80F74C0E7BA}" type="slidenum">
              <a:rPr lang="en-GB" altLang="en-US"/>
              <a:pPr/>
              <a:t>8</a:t>
            </a:fld>
            <a:endParaRPr lang="en-GB" altLang="en-US" dirty="0"/>
          </a:p>
        </p:txBody>
      </p:sp>
      <p:sp>
        <p:nvSpPr>
          <p:cNvPr id="9219" name="Rectangle 2"/>
          <p:cNvSpPr>
            <a:spLocks noGrp="1" noRot="1" noChangeAspect="1" noChangeArrowheads="1" noTextEdit="1"/>
          </p:cNvSpPr>
          <p:nvPr>
            <p:ph type="sldImg"/>
          </p:nvPr>
        </p:nvSpPr>
        <p:spPr>
          <a:ln/>
        </p:spPr>
      </p:sp>
      <p:sp>
        <p:nvSpPr>
          <p:cNvPr id="9220" name="Rectangle 3"/>
          <p:cNvSpPr>
            <a:spLocks noGrp="1" noChangeArrowheads="1"/>
          </p:cNvSpPr>
          <p:nvPr>
            <p:ph type="body" idx="1"/>
          </p:nvPr>
        </p:nvSpPr>
        <p:spPr>
          <a:noFill/>
        </p:spPr>
        <p:txBody>
          <a:bodyPr/>
          <a:lstStyle/>
          <a:p>
            <a:pPr eaLnBrk="1" hangingPunct="1"/>
            <a:endParaRPr lang="en-GB" altLang="en-US" dirty="0" smtClean="0"/>
          </a:p>
        </p:txBody>
      </p:sp>
    </p:spTree>
    <p:extLst>
      <p:ext uri="{BB962C8B-B14F-4D97-AF65-F5344CB8AC3E}">
        <p14:creationId xmlns:p14="http://schemas.microsoft.com/office/powerpoint/2010/main" val="17978063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B38A1CB3-8EDF-47A2-983C-E80F74C0E7BA}" type="slidenum">
              <a:rPr lang="en-GB" altLang="en-US"/>
              <a:pPr/>
              <a:t>9</a:t>
            </a:fld>
            <a:endParaRPr lang="en-GB" altLang="en-US" dirty="0"/>
          </a:p>
        </p:txBody>
      </p:sp>
      <p:sp>
        <p:nvSpPr>
          <p:cNvPr id="9219" name="Rectangle 2"/>
          <p:cNvSpPr>
            <a:spLocks noGrp="1" noRot="1" noChangeAspect="1" noChangeArrowheads="1" noTextEdit="1"/>
          </p:cNvSpPr>
          <p:nvPr>
            <p:ph type="sldImg"/>
          </p:nvPr>
        </p:nvSpPr>
        <p:spPr>
          <a:ln/>
        </p:spPr>
      </p:sp>
      <p:sp>
        <p:nvSpPr>
          <p:cNvPr id="9220" name="Rectangle 3"/>
          <p:cNvSpPr>
            <a:spLocks noGrp="1" noChangeArrowheads="1"/>
          </p:cNvSpPr>
          <p:nvPr>
            <p:ph type="body" idx="1"/>
          </p:nvPr>
        </p:nvSpPr>
        <p:spPr>
          <a:noFill/>
        </p:spPr>
        <p:txBody>
          <a:bodyPr/>
          <a:lstStyle/>
          <a:p>
            <a:pPr eaLnBrk="1" hangingPunct="1"/>
            <a:endParaRPr lang="en-GB" altLang="en-US" dirty="0" smtClean="0"/>
          </a:p>
        </p:txBody>
      </p:sp>
    </p:spTree>
    <p:extLst>
      <p:ext uri="{BB962C8B-B14F-4D97-AF65-F5344CB8AC3E}">
        <p14:creationId xmlns:p14="http://schemas.microsoft.com/office/powerpoint/2010/main" val="16652087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B38A1CB3-8EDF-47A2-983C-E80F74C0E7BA}" type="slidenum">
              <a:rPr lang="en-GB" altLang="en-US"/>
              <a:pPr/>
              <a:t>10</a:t>
            </a:fld>
            <a:endParaRPr lang="en-GB" altLang="en-US" dirty="0"/>
          </a:p>
        </p:txBody>
      </p:sp>
      <p:sp>
        <p:nvSpPr>
          <p:cNvPr id="9219" name="Rectangle 2"/>
          <p:cNvSpPr>
            <a:spLocks noGrp="1" noRot="1" noChangeAspect="1" noChangeArrowheads="1" noTextEdit="1"/>
          </p:cNvSpPr>
          <p:nvPr>
            <p:ph type="sldImg"/>
          </p:nvPr>
        </p:nvSpPr>
        <p:spPr>
          <a:ln/>
        </p:spPr>
      </p:sp>
      <p:sp>
        <p:nvSpPr>
          <p:cNvPr id="9220" name="Rectangle 3"/>
          <p:cNvSpPr>
            <a:spLocks noGrp="1" noChangeArrowheads="1"/>
          </p:cNvSpPr>
          <p:nvPr>
            <p:ph type="body" idx="1"/>
          </p:nvPr>
        </p:nvSpPr>
        <p:spPr>
          <a:noFill/>
        </p:spPr>
        <p:txBody>
          <a:bodyPr/>
          <a:lstStyle/>
          <a:p>
            <a:pPr eaLnBrk="1" hangingPunct="1"/>
            <a:endParaRPr lang="en-GB" altLang="en-US" dirty="0" smtClean="0"/>
          </a:p>
        </p:txBody>
      </p:sp>
    </p:spTree>
    <p:extLst>
      <p:ext uri="{BB962C8B-B14F-4D97-AF65-F5344CB8AC3E}">
        <p14:creationId xmlns:p14="http://schemas.microsoft.com/office/powerpoint/2010/main" val="22179914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3F32A2CA-375C-4047-B269-9B06CA329F59}" type="datetimeFigureOut">
              <a:rPr lang="en-US" smtClean="0"/>
              <a:t>2015-10-11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CD068B-19D3-4687-BC5B-B8357D2AC6E7}" type="slidenum">
              <a:rPr lang="en-US" smtClean="0"/>
              <a:t>‹#›</a:t>
            </a:fld>
            <a:endParaRPr lang="en-US"/>
          </a:p>
        </p:txBody>
      </p:sp>
    </p:spTree>
    <p:extLst>
      <p:ext uri="{BB962C8B-B14F-4D97-AF65-F5344CB8AC3E}">
        <p14:creationId xmlns:p14="http://schemas.microsoft.com/office/powerpoint/2010/main" val="20356255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F32A2CA-375C-4047-B269-9B06CA329F59}" type="datetimeFigureOut">
              <a:rPr lang="en-US" smtClean="0"/>
              <a:t>2015-10-11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CD068B-19D3-4687-BC5B-B8357D2AC6E7}" type="slidenum">
              <a:rPr lang="en-US" smtClean="0"/>
              <a:t>‹#›</a:t>
            </a:fld>
            <a:endParaRPr lang="en-US"/>
          </a:p>
        </p:txBody>
      </p:sp>
    </p:spTree>
    <p:extLst>
      <p:ext uri="{BB962C8B-B14F-4D97-AF65-F5344CB8AC3E}">
        <p14:creationId xmlns:p14="http://schemas.microsoft.com/office/powerpoint/2010/main" val="10696091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F32A2CA-375C-4047-B269-9B06CA329F59}" type="datetimeFigureOut">
              <a:rPr lang="en-US" smtClean="0"/>
              <a:t>2015-10-11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CD068B-19D3-4687-BC5B-B8357D2AC6E7}" type="slidenum">
              <a:rPr lang="en-US" smtClean="0"/>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31326285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F32A2CA-375C-4047-B269-9B06CA329F59}" type="datetimeFigureOut">
              <a:rPr lang="en-US" smtClean="0"/>
              <a:t>2015-10-11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CD068B-19D3-4687-BC5B-B8357D2AC6E7}" type="slidenum">
              <a:rPr lang="en-US" smtClean="0"/>
              <a:t>‹#›</a:t>
            </a:fld>
            <a:endParaRPr lang="en-US"/>
          </a:p>
        </p:txBody>
      </p:sp>
    </p:spTree>
    <p:extLst>
      <p:ext uri="{BB962C8B-B14F-4D97-AF65-F5344CB8AC3E}">
        <p14:creationId xmlns:p14="http://schemas.microsoft.com/office/powerpoint/2010/main" val="248553336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F32A2CA-375C-4047-B269-9B06CA329F59}" type="datetimeFigureOut">
              <a:rPr lang="en-US" smtClean="0"/>
              <a:t>2015-10-11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CD068B-19D3-4687-BC5B-B8357D2AC6E7}"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79929757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F32A2CA-375C-4047-B269-9B06CA329F59}" type="datetimeFigureOut">
              <a:rPr lang="en-US" smtClean="0"/>
              <a:t>2015-10-11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CD068B-19D3-4687-BC5B-B8357D2AC6E7}" type="slidenum">
              <a:rPr lang="en-US" smtClean="0"/>
              <a:t>‹#›</a:t>
            </a:fld>
            <a:endParaRPr lang="en-US"/>
          </a:p>
        </p:txBody>
      </p:sp>
    </p:spTree>
    <p:extLst>
      <p:ext uri="{BB962C8B-B14F-4D97-AF65-F5344CB8AC3E}">
        <p14:creationId xmlns:p14="http://schemas.microsoft.com/office/powerpoint/2010/main" val="131848560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F32A2CA-375C-4047-B269-9B06CA329F59}" type="datetimeFigureOut">
              <a:rPr lang="en-US" smtClean="0"/>
              <a:t>2015-10-11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CD068B-19D3-4687-BC5B-B8357D2AC6E7}" type="slidenum">
              <a:rPr lang="en-US" smtClean="0"/>
              <a:t>‹#›</a:t>
            </a:fld>
            <a:endParaRPr lang="en-US"/>
          </a:p>
        </p:txBody>
      </p:sp>
    </p:spTree>
    <p:extLst>
      <p:ext uri="{BB962C8B-B14F-4D97-AF65-F5344CB8AC3E}">
        <p14:creationId xmlns:p14="http://schemas.microsoft.com/office/powerpoint/2010/main" val="226447846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F32A2CA-375C-4047-B269-9B06CA329F59}" type="datetimeFigureOut">
              <a:rPr lang="en-US" smtClean="0"/>
              <a:t>2015-10-11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CD068B-19D3-4687-BC5B-B8357D2AC6E7}" type="slidenum">
              <a:rPr lang="en-US" smtClean="0"/>
              <a:t>‹#›</a:t>
            </a:fld>
            <a:endParaRPr lang="en-US"/>
          </a:p>
        </p:txBody>
      </p:sp>
    </p:spTree>
    <p:extLst>
      <p:ext uri="{BB962C8B-B14F-4D97-AF65-F5344CB8AC3E}">
        <p14:creationId xmlns:p14="http://schemas.microsoft.com/office/powerpoint/2010/main" val="18112599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F32A2CA-375C-4047-B269-9B06CA329F59}" type="datetimeFigureOut">
              <a:rPr lang="en-US" smtClean="0"/>
              <a:t>2015-10-11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CD068B-19D3-4687-BC5B-B8357D2AC6E7}" type="slidenum">
              <a:rPr lang="en-US" smtClean="0"/>
              <a:t>‹#›</a:t>
            </a:fld>
            <a:endParaRPr lang="en-US"/>
          </a:p>
        </p:txBody>
      </p:sp>
    </p:spTree>
    <p:extLst>
      <p:ext uri="{BB962C8B-B14F-4D97-AF65-F5344CB8AC3E}">
        <p14:creationId xmlns:p14="http://schemas.microsoft.com/office/powerpoint/2010/main" val="7249022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F32A2CA-375C-4047-B269-9B06CA329F59}" type="datetimeFigureOut">
              <a:rPr lang="en-US" smtClean="0"/>
              <a:t>2015-10-11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CD068B-19D3-4687-BC5B-B8357D2AC6E7}" type="slidenum">
              <a:rPr lang="en-US" smtClean="0"/>
              <a:t>‹#›</a:t>
            </a:fld>
            <a:endParaRPr lang="en-US"/>
          </a:p>
        </p:txBody>
      </p:sp>
    </p:spTree>
    <p:extLst>
      <p:ext uri="{BB962C8B-B14F-4D97-AF65-F5344CB8AC3E}">
        <p14:creationId xmlns:p14="http://schemas.microsoft.com/office/powerpoint/2010/main" val="6500496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F32A2CA-375C-4047-B269-9B06CA329F59}" type="datetimeFigureOut">
              <a:rPr lang="en-US" smtClean="0"/>
              <a:t>2015-10-11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CD068B-19D3-4687-BC5B-B8357D2AC6E7}" type="slidenum">
              <a:rPr lang="en-US" smtClean="0"/>
              <a:t>‹#›</a:t>
            </a:fld>
            <a:endParaRPr lang="en-US"/>
          </a:p>
        </p:txBody>
      </p:sp>
    </p:spTree>
    <p:extLst>
      <p:ext uri="{BB962C8B-B14F-4D97-AF65-F5344CB8AC3E}">
        <p14:creationId xmlns:p14="http://schemas.microsoft.com/office/powerpoint/2010/main" val="32247689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F32A2CA-375C-4047-B269-9B06CA329F59}" type="datetimeFigureOut">
              <a:rPr lang="en-US" smtClean="0"/>
              <a:t>2015-10-11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CCD068B-19D3-4687-BC5B-B8357D2AC6E7}" type="slidenum">
              <a:rPr lang="en-US" smtClean="0"/>
              <a:t>‹#›</a:t>
            </a:fld>
            <a:endParaRPr lang="en-US"/>
          </a:p>
        </p:txBody>
      </p:sp>
    </p:spTree>
    <p:extLst>
      <p:ext uri="{BB962C8B-B14F-4D97-AF65-F5344CB8AC3E}">
        <p14:creationId xmlns:p14="http://schemas.microsoft.com/office/powerpoint/2010/main" val="34296499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3F32A2CA-375C-4047-B269-9B06CA329F59}" type="datetimeFigureOut">
              <a:rPr lang="en-US" smtClean="0"/>
              <a:t>2015-10-11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CCD068B-19D3-4687-BC5B-B8357D2AC6E7}" type="slidenum">
              <a:rPr lang="en-US" smtClean="0"/>
              <a:t>‹#›</a:t>
            </a:fld>
            <a:endParaRPr lang="en-US"/>
          </a:p>
        </p:txBody>
      </p:sp>
    </p:spTree>
    <p:extLst>
      <p:ext uri="{BB962C8B-B14F-4D97-AF65-F5344CB8AC3E}">
        <p14:creationId xmlns:p14="http://schemas.microsoft.com/office/powerpoint/2010/main" val="41573404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F32A2CA-375C-4047-B269-9B06CA329F59}" type="datetimeFigureOut">
              <a:rPr lang="en-US" smtClean="0"/>
              <a:t>2015-10-11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CCD068B-19D3-4687-BC5B-B8357D2AC6E7}" type="slidenum">
              <a:rPr lang="en-US" smtClean="0"/>
              <a:t>‹#›</a:t>
            </a:fld>
            <a:endParaRPr lang="en-US"/>
          </a:p>
        </p:txBody>
      </p:sp>
    </p:spTree>
    <p:extLst>
      <p:ext uri="{BB962C8B-B14F-4D97-AF65-F5344CB8AC3E}">
        <p14:creationId xmlns:p14="http://schemas.microsoft.com/office/powerpoint/2010/main" val="26063173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F32A2CA-375C-4047-B269-9B06CA329F59}" type="datetimeFigureOut">
              <a:rPr lang="en-US" smtClean="0"/>
              <a:t>2015-10-11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CD068B-19D3-4687-BC5B-B8357D2AC6E7}" type="slidenum">
              <a:rPr lang="en-US" smtClean="0"/>
              <a:t>‹#›</a:t>
            </a:fld>
            <a:endParaRPr lang="en-US"/>
          </a:p>
        </p:txBody>
      </p:sp>
    </p:spTree>
    <p:extLst>
      <p:ext uri="{BB962C8B-B14F-4D97-AF65-F5344CB8AC3E}">
        <p14:creationId xmlns:p14="http://schemas.microsoft.com/office/powerpoint/2010/main" val="22192727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F32A2CA-375C-4047-B269-9B06CA329F59}" type="datetimeFigureOut">
              <a:rPr lang="en-US" smtClean="0"/>
              <a:t>2015-10-11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CD068B-19D3-4687-BC5B-B8357D2AC6E7}" type="slidenum">
              <a:rPr lang="en-US" smtClean="0"/>
              <a:t>‹#›</a:t>
            </a:fld>
            <a:endParaRPr lang="en-US"/>
          </a:p>
        </p:txBody>
      </p:sp>
    </p:spTree>
    <p:extLst>
      <p:ext uri="{BB962C8B-B14F-4D97-AF65-F5344CB8AC3E}">
        <p14:creationId xmlns:p14="http://schemas.microsoft.com/office/powerpoint/2010/main" val="17044677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3F32A2CA-375C-4047-B269-9B06CA329F59}" type="datetimeFigureOut">
              <a:rPr lang="en-US" smtClean="0"/>
              <a:t>2015-10-11</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3CCD068B-19D3-4687-BC5B-B8357D2AC6E7}" type="slidenum">
              <a:rPr lang="en-US" smtClean="0"/>
              <a:t>‹#›</a:t>
            </a:fld>
            <a:endParaRPr lang="en-US"/>
          </a:p>
        </p:txBody>
      </p:sp>
    </p:spTree>
    <p:extLst>
      <p:ext uri="{BB962C8B-B14F-4D97-AF65-F5344CB8AC3E}">
        <p14:creationId xmlns:p14="http://schemas.microsoft.com/office/powerpoint/2010/main" val="197354010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26473440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2472367" y="581087"/>
            <a:ext cx="6348413" cy="1320800"/>
          </a:xfrm>
        </p:spPr>
        <p:txBody>
          <a:bodyPr/>
          <a:lstStyle/>
          <a:p>
            <a:pPr algn="r"/>
            <a:r>
              <a:rPr lang="en-US" altLang="en-US" dirty="0" smtClean="0"/>
              <a:t>Identifying opposite and adjacent sides</a:t>
            </a:r>
            <a:endParaRPr lang="en-US" altLang="en-US" dirty="0" smtClean="0"/>
          </a:p>
        </p:txBody>
      </p:sp>
      <p:sp>
        <p:nvSpPr>
          <p:cNvPr id="8195" name="Rectangle 3"/>
          <p:cNvSpPr>
            <a:spLocks noGrp="1" noChangeArrowheads="1"/>
          </p:cNvSpPr>
          <p:nvPr>
            <p:ph idx="1"/>
          </p:nvPr>
        </p:nvSpPr>
        <p:spPr>
          <a:xfrm>
            <a:off x="1981200" y="1752600"/>
            <a:ext cx="7391400" cy="609600"/>
          </a:xfrm>
        </p:spPr>
        <p:txBody>
          <a:bodyPr>
            <a:normAutofit lnSpcReduction="10000"/>
          </a:bodyPr>
          <a:lstStyle/>
          <a:p>
            <a:r>
              <a:rPr lang="en-US" altLang="en-US" b="1" dirty="0" smtClean="0">
                <a:solidFill>
                  <a:schemeClr val="tx1"/>
                </a:solidFill>
              </a:rPr>
              <a:t>Can you identify which side is opposite and which side is adjacent for the given angles? Which side is the hypotenuse?</a:t>
            </a:r>
            <a:endParaRPr lang="en-US" altLang="en-US" dirty="0" smtClean="0">
              <a:solidFill>
                <a:schemeClr val="tx1"/>
              </a:solidFill>
            </a:endParaRPr>
          </a:p>
        </p:txBody>
      </p:sp>
      <p:sp>
        <p:nvSpPr>
          <p:cNvPr id="4" name="TextBox 3"/>
          <p:cNvSpPr txBox="1"/>
          <p:nvPr/>
        </p:nvSpPr>
        <p:spPr>
          <a:xfrm>
            <a:off x="1963616" y="4953000"/>
            <a:ext cx="6586483" cy="1477328"/>
          </a:xfrm>
          <a:prstGeom prst="rect">
            <a:avLst/>
          </a:prstGeom>
          <a:noFill/>
        </p:spPr>
        <p:txBody>
          <a:bodyPr wrap="none" rtlCol="0">
            <a:spAutoFit/>
          </a:bodyPr>
          <a:lstStyle/>
          <a:p>
            <a:pPr marL="285750" indent="-285750">
              <a:buClr>
                <a:schemeClr val="accent1"/>
              </a:buClr>
              <a:buFont typeface="Wingdings 3" panose="05040102010807070707" pitchFamily="18" charset="2"/>
              <a:buChar char=""/>
            </a:pPr>
            <a:r>
              <a:rPr lang="en-US" altLang="en-US" b="1" dirty="0"/>
              <a:t>What side is side “o”? (Hold up the index card for your answer.)</a:t>
            </a:r>
          </a:p>
          <a:p>
            <a:pPr marL="285750" indent="-285750">
              <a:buClr>
                <a:schemeClr val="accent1"/>
              </a:buClr>
              <a:buFont typeface="Wingdings 3" panose="05040102010807070707" pitchFamily="18" charset="2"/>
              <a:buChar char=""/>
            </a:pPr>
            <a:endParaRPr lang="en-US" altLang="en-US" b="1" dirty="0"/>
          </a:p>
          <a:p>
            <a:pPr marL="285750" indent="-285750">
              <a:buClr>
                <a:schemeClr val="accent1"/>
              </a:buClr>
              <a:buFont typeface="Wingdings 3" panose="05040102010807070707" pitchFamily="18" charset="2"/>
              <a:buChar char=""/>
            </a:pPr>
            <a:r>
              <a:rPr lang="en-US" altLang="en-US" b="1" dirty="0"/>
              <a:t>What side is side </a:t>
            </a:r>
            <a:r>
              <a:rPr lang="en-US" altLang="en-US" b="1" dirty="0"/>
              <a:t>“m”? </a:t>
            </a:r>
            <a:r>
              <a:rPr lang="en-US" altLang="en-US" b="1" dirty="0"/>
              <a:t>(Hold up the index card for your answer.)</a:t>
            </a:r>
          </a:p>
          <a:p>
            <a:pPr marL="285750" indent="-285750">
              <a:buClr>
                <a:schemeClr val="accent1"/>
              </a:buClr>
              <a:buFont typeface="Wingdings 3" panose="05040102010807070707" pitchFamily="18" charset="2"/>
              <a:buChar char=""/>
            </a:pPr>
            <a:endParaRPr lang="en-US" altLang="en-US" b="1" dirty="0"/>
          </a:p>
          <a:p>
            <a:pPr marL="285750" indent="-285750">
              <a:buClr>
                <a:schemeClr val="accent1"/>
              </a:buClr>
              <a:buFont typeface="Wingdings 3" panose="05040102010807070707" pitchFamily="18" charset="2"/>
              <a:buChar char=""/>
            </a:pPr>
            <a:r>
              <a:rPr lang="en-US" altLang="en-US" b="1" dirty="0"/>
              <a:t>What side is side </a:t>
            </a:r>
            <a:r>
              <a:rPr lang="en-US" altLang="en-US" b="1" dirty="0"/>
              <a:t>“n”? </a:t>
            </a:r>
            <a:r>
              <a:rPr lang="en-US" altLang="en-US" b="1" dirty="0"/>
              <a:t>(Hold up the index card for your answer.)</a:t>
            </a:r>
          </a:p>
        </p:txBody>
      </p:sp>
      <p:grpSp>
        <p:nvGrpSpPr>
          <p:cNvPr id="8" name="Group 7"/>
          <p:cNvGrpSpPr/>
          <p:nvPr/>
        </p:nvGrpSpPr>
        <p:grpSpPr>
          <a:xfrm>
            <a:off x="4800601" y="2496945"/>
            <a:ext cx="4320217" cy="2321311"/>
            <a:chOff x="2976562" y="2571749"/>
            <a:chExt cx="4320217" cy="2321311"/>
          </a:xfrm>
        </p:grpSpPr>
        <p:pic>
          <p:nvPicPr>
            <p:cNvPr id="2" name="Picture 1"/>
            <p:cNvPicPr>
              <a:picLocks noChangeAspect="1"/>
            </p:cNvPicPr>
            <p:nvPr/>
          </p:nvPicPr>
          <p:blipFill>
            <a:blip r:embed="rId3"/>
            <a:stretch>
              <a:fillRect/>
            </a:stretch>
          </p:blipFill>
          <p:spPr>
            <a:xfrm>
              <a:off x="2976562" y="2571749"/>
              <a:ext cx="4320217" cy="2321311"/>
            </a:xfrm>
            <a:prstGeom prst="rect">
              <a:avLst/>
            </a:prstGeom>
          </p:spPr>
        </p:pic>
        <p:pic>
          <p:nvPicPr>
            <p:cNvPr id="7" name="Picture 6"/>
            <p:cNvPicPr>
              <a:picLocks noChangeAspect="1"/>
            </p:cNvPicPr>
            <p:nvPr/>
          </p:nvPicPr>
          <p:blipFill>
            <a:blip r:embed="rId4"/>
            <a:stretch>
              <a:fillRect/>
            </a:stretch>
          </p:blipFill>
          <p:spPr>
            <a:xfrm>
              <a:off x="3056290" y="2571749"/>
              <a:ext cx="781050" cy="790575"/>
            </a:xfrm>
            <a:prstGeom prst="rect">
              <a:avLst/>
            </a:prstGeom>
          </p:spPr>
        </p:pic>
      </p:grpSp>
      <p:sp>
        <p:nvSpPr>
          <p:cNvPr id="9" name="TextBox 8"/>
          <p:cNvSpPr txBox="1"/>
          <p:nvPr/>
        </p:nvSpPr>
        <p:spPr>
          <a:xfrm>
            <a:off x="2209800" y="4137422"/>
            <a:ext cx="1981504" cy="523220"/>
          </a:xfrm>
          <a:prstGeom prst="rect">
            <a:avLst/>
          </a:prstGeom>
          <a:noFill/>
        </p:spPr>
        <p:txBody>
          <a:bodyPr wrap="none" rtlCol="0">
            <a:spAutoFit/>
          </a:bodyPr>
          <a:lstStyle/>
          <a:p>
            <a:r>
              <a:rPr lang="en-US" sz="2800" dirty="0"/>
              <a:t>For angle M</a:t>
            </a:r>
            <a:r>
              <a:rPr lang="en-US" dirty="0"/>
              <a:t>:</a:t>
            </a:r>
          </a:p>
        </p:txBody>
      </p:sp>
    </p:spTree>
    <p:extLst>
      <p:ext uri="{BB962C8B-B14F-4D97-AF65-F5344CB8AC3E}">
        <p14:creationId xmlns:p14="http://schemas.microsoft.com/office/powerpoint/2010/main" val="26758071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xEl>
                                              <p:pRg st="4" end="4"/>
                                            </p:txEl>
                                          </p:spTgt>
                                        </p:tgtEl>
                                        <p:attrNameLst>
                                          <p:attrName>style.visibility</p:attrName>
                                        </p:attrNameLst>
                                      </p:cBhvr>
                                      <p:to>
                                        <p:strVal val="visible"/>
                                      </p:to>
                                    </p:set>
                                    <p:anim calcmode="lin" valueType="num">
                                      <p:cBhvr additive="base">
                                        <p:cTn id="25"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2472367" y="581087"/>
            <a:ext cx="6348413" cy="1320800"/>
          </a:xfrm>
        </p:spPr>
        <p:txBody>
          <a:bodyPr/>
          <a:lstStyle/>
          <a:p>
            <a:pPr algn="r"/>
            <a:r>
              <a:rPr lang="en-US" altLang="en-US" dirty="0" smtClean="0"/>
              <a:t>Identifying opposite and adjacent sides</a:t>
            </a:r>
            <a:endParaRPr lang="en-US" altLang="en-US" dirty="0" smtClean="0"/>
          </a:p>
        </p:txBody>
      </p:sp>
      <p:sp>
        <p:nvSpPr>
          <p:cNvPr id="8195" name="Rectangle 3"/>
          <p:cNvSpPr>
            <a:spLocks noGrp="1" noChangeArrowheads="1"/>
          </p:cNvSpPr>
          <p:nvPr>
            <p:ph idx="1"/>
          </p:nvPr>
        </p:nvSpPr>
        <p:spPr>
          <a:xfrm>
            <a:off x="1981200" y="1752600"/>
            <a:ext cx="7391400" cy="609600"/>
          </a:xfrm>
        </p:spPr>
        <p:txBody>
          <a:bodyPr>
            <a:normAutofit lnSpcReduction="10000"/>
          </a:bodyPr>
          <a:lstStyle/>
          <a:p>
            <a:r>
              <a:rPr lang="en-US" altLang="en-US" b="1" dirty="0" smtClean="0">
                <a:solidFill>
                  <a:schemeClr val="tx1"/>
                </a:solidFill>
              </a:rPr>
              <a:t>Can you identify which side is opposite and which side is adjacent for the given angles? Which side is the hypotenuse?</a:t>
            </a:r>
            <a:endParaRPr lang="en-US" altLang="en-US" dirty="0" smtClean="0">
              <a:solidFill>
                <a:schemeClr val="tx1"/>
              </a:solidFill>
            </a:endParaRPr>
          </a:p>
        </p:txBody>
      </p:sp>
      <p:sp>
        <p:nvSpPr>
          <p:cNvPr id="4" name="TextBox 3"/>
          <p:cNvSpPr txBox="1"/>
          <p:nvPr/>
        </p:nvSpPr>
        <p:spPr>
          <a:xfrm>
            <a:off x="1963616" y="4953000"/>
            <a:ext cx="6586483" cy="1477328"/>
          </a:xfrm>
          <a:prstGeom prst="rect">
            <a:avLst/>
          </a:prstGeom>
          <a:noFill/>
        </p:spPr>
        <p:txBody>
          <a:bodyPr wrap="none" rtlCol="0">
            <a:spAutoFit/>
          </a:bodyPr>
          <a:lstStyle/>
          <a:p>
            <a:pPr marL="285750" indent="-285750">
              <a:buClr>
                <a:schemeClr val="accent1"/>
              </a:buClr>
              <a:buFont typeface="Wingdings 3" panose="05040102010807070707" pitchFamily="18" charset="2"/>
              <a:buChar char=""/>
            </a:pPr>
            <a:r>
              <a:rPr lang="en-US" altLang="en-US" b="1" dirty="0"/>
              <a:t>What side is side “o”? (Hold up the index card for your answer.)</a:t>
            </a:r>
          </a:p>
          <a:p>
            <a:pPr marL="285750" indent="-285750">
              <a:buClr>
                <a:schemeClr val="accent1"/>
              </a:buClr>
              <a:buFont typeface="Wingdings 3" panose="05040102010807070707" pitchFamily="18" charset="2"/>
              <a:buChar char=""/>
            </a:pPr>
            <a:endParaRPr lang="en-US" altLang="en-US" b="1" dirty="0"/>
          </a:p>
          <a:p>
            <a:pPr marL="285750" indent="-285750">
              <a:buClr>
                <a:schemeClr val="accent1"/>
              </a:buClr>
              <a:buFont typeface="Wingdings 3" panose="05040102010807070707" pitchFamily="18" charset="2"/>
              <a:buChar char=""/>
            </a:pPr>
            <a:r>
              <a:rPr lang="en-US" altLang="en-US" b="1" dirty="0"/>
              <a:t>What side is side </a:t>
            </a:r>
            <a:r>
              <a:rPr lang="en-US" altLang="en-US" b="1" dirty="0"/>
              <a:t>“m”? </a:t>
            </a:r>
            <a:r>
              <a:rPr lang="en-US" altLang="en-US" b="1" dirty="0"/>
              <a:t>(Hold up the index card for your answer.)</a:t>
            </a:r>
          </a:p>
          <a:p>
            <a:pPr marL="285750" indent="-285750">
              <a:buClr>
                <a:schemeClr val="accent1"/>
              </a:buClr>
              <a:buFont typeface="Wingdings 3" panose="05040102010807070707" pitchFamily="18" charset="2"/>
              <a:buChar char=""/>
            </a:pPr>
            <a:endParaRPr lang="en-US" altLang="en-US" b="1" dirty="0"/>
          </a:p>
          <a:p>
            <a:pPr marL="285750" indent="-285750">
              <a:buClr>
                <a:schemeClr val="accent1"/>
              </a:buClr>
              <a:buFont typeface="Wingdings 3" panose="05040102010807070707" pitchFamily="18" charset="2"/>
              <a:buChar char=""/>
            </a:pPr>
            <a:r>
              <a:rPr lang="en-US" altLang="en-US" b="1" dirty="0"/>
              <a:t>What side is side </a:t>
            </a:r>
            <a:r>
              <a:rPr lang="en-US" altLang="en-US" b="1" dirty="0"/>
              <a:t>“n”? </a:t>
            </a:r>
            <a:r>
              <a:rPr lang="en-US" altLang="en-US" b="1" dirty="0"/>
              <a:t>(Hold up the index card for your answer.)</a:t>
            </a:r>
          </a:p>
        </p:txBody>
      </p:sp>
      <p:grpSp>
        <p:nvGrpSpPr>
          <p:cNvPr id="8" name="Group 7"/>
          <p:cNvGrpSpPr/>
          <p:nvPr/>
        </p:nvGrpSpPr>
        <p:grpSpPr>
          <a:xfrm>
            <a:off x="4800601" y="2496945"/>
            <a:ext cx="4320217" cy="2321311"/>
            <a:chOff x="2976562" y="2571749"/>
            <a:chExt cx="4320217" cy="2321311"/>
          </a:xfrm>
        </p:grpSpPr>
        <p:pic>
          <p:nvPicPr>
            <p:cNvPr id="2" name="Picture 1"/>
            <p:cNvPicPr>
              <a:picLocks noChangeAspect="1"/>
            </p:cNvPicPr>
            <p:nvPr/>
          </p:nvPicPr>
          <p:blipFill>
            <a:blip r:embed="rId3"/>
            <a:stretch>
              <a:fillRect/>
            </a:stretch>
          </p:blipFill>
          <p:spPr>
            <a:xfrm>
              <a:off x="2976562" y="2571749"/>
              <a:ext cx="4320217" cy="2321311"/>
            </a:xfrm>
            <a:prstGeom prst="rect">
              <a:avLst/>
            </a:prstGeom>
          </p:spPr>
        </p:pic>
        <p:pic>
          <p:nvPicPr>
            <p:cNvPr id="7" name="Picture 6"/>
            <p:cNvPicPr>
              <a:picLocks noChangeAspect="1"/>
            </p:cNvPicPr>
            <p:nvPr/>
          </p:nvPicPr>
          <p:blipFill>
            <a:blip r:embed="rId4"/>
            <a:stretch>
              <a:fillRect/>
            </a:stretch>
          </p:blipFill>
          <p:spPr>
            <a:xfrm>
              <a:off x="3056290" y="2571749"/>
              <a:ext cx="781050" cy="790575"/>
            </a:xfrm>
            <a:prstGeom prst="rect">
              <a:avLst/>
            </a:prstGeom>
          </p:spPr>
        </p:pic>
      </p:grpSp>
      <p:sp>
        <p:nvSpPr>
          <p:cNvPr id="9" name="TextBox 8"/>
          <p:cNvSpPr txBox="1"/>
          <p:nvPr/>
        </p:nvSpPr>
        <p:spPr>
          <a:xfrm>
            <a:off x="2209800" y="4137422"/>
            <a:ext cx="1910972" cy="523220"/>
          </a:xfrm>
          <a:prstGeom prst="rect">
            <a:avLst/>
          </a:prstGeom>
          <a:noFill/>
        </p:spPr>
        <p:txBody>
          <a:bodyPr wrap="none" rtlCol="0">
            <a:spAutoFit/>
          </a:bodyPr>
          <a:lstStyle/>
          <a:p>
            <a:r>
              <a:rPr lang="en-US" sz="2800" dirty="0"/>
              <a:t>For angle O</a:t>
            </a:r>
            <a:r>
              <a:rPr lang="en-US" dirty="0"/>
              <a:t>:</a:t>
            </a:r>
          </a:p>
        </p:txBody>
      </p:sp>
    </p:spTree>
    <p:extLst>
      <p:ext uri="{BB962C8B-B14F-4D97-AF65-F5344CB8AC3E}">
        <p14:creationId xmlns:p14="http://schemas.microsoft.com/office/powerpoint/2010/main" val="37061580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xEl>
                                              <p:pRg st="4" end="4"/>
                                            </p:txEl>
                                          </p:spTgt>
                                        </p:tgtEl>
                                        <p:attrNameLst>
                                          <p:attrName>style.visibility</p:attrName>
                                        </p:attrNameLst>
                                      </p:cBhvr>
                                      <p:to>
                                        <p:strVal val="visible"/>
                                      </p:to>
                                    </p:set>
                                    <p:anim calcmode="lin" valueType="num">
                                      <p:cBhvr additive="base">
                                        <p:cTn id="25"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2472367" y="581087"/>
            <a:ext cx="6348413" cy="1320800"/>
          </a:xfrm>
        </p:spPr>
        <p:txBody>
          <a:bodyPr/>
          <a:lstStyle/>
          <a:p>
            <a:pPr algn="r"/>
            <a:r>
              <a:rPr lang="en-US" altLang="en-US" dirty="0" smtClean="0"/>
              <a:t>Identifying opposite and adjacent sides</a:t>
            </a:r>
            <a:endParaRPr lang="en-US" altLang="en-US" dirty="0" smtClean="0"/>
          </a:p>
        </p:txBody>
      </p:sp>
      <p:sp>
        <p:nvSpPr>
          <p:cNvPr id="8195" name="Rectangle 3"/>
          <p:cNvSpPr>
            <a:spLocks noGrp="1" noChangeArrowheads="1"/>
          </p:cNvSpPr>
          <p:nvPr>
            <p:ph idx="1"/>
          </p:nvPr>
        </p:nvSpPr>
        <p:spPr>
          <a:xfrm>
            <a:off x="1981200" y="1752600"/>
            <a:ext cx="7391400" cy="609600"/>
          </a:xfrm>
        </p:spPr>
        <p:txBody>
          <a:bodyPr>
            <a:normAutofit lnSpcReduction="10000"/>
          </a:bodyPr>
          <a:lstStyle/>
          <a:p>
            <a:r>
              <a:rPr lang="en-US" altLang="en-US" b="1" dirty="0" smtClean="0">
                <a:solidFill>
                  <a:schemeClr val="tx1"/>
                </a:solidFill>
              </a:rPr>
              <a:t>Can you identify which side is opposite and which side is adjacent for the given angles? Which side is the hypotenuse?</a:t>
            </a:r>
            <a:endParaRPr lang="en-US" altLang="en-US" dirty="0" smtClean="0">
              <a:solidFill>
                <a:schemeClr val="tx1"/>
              </a:solidFill>
            </a:endParaRPr>
          </a:p>
        </p:txBody>
      </p:sp>
      <p:sp>
        <p:nvSpPr>
          <p:cNvPr id="4" name="TextBox 3"/>
          <p:cNvSpPr txBox="1"/>
          <p:nvPr/>
        </p:nvSpPr>
        <p:spPr>
          <a:xfrm>
            <a:off x="1963616" y="4953000"/>
            <a:ext cx="6522363" cy="1477328"/>
          </a:xfrm>
          <a:prstGeom prst="rect">
            <a:avLst/>
          </a:prstGeom>
          <a:noFill/>
        </p:spPr>
        <p:txBody>
          <a:bodyPr wrap="none" rtlCol="0">
            <a:spAutoFit/>
          </a:bodyPr>
          <a:lstStyle/>
          <a:p>
            <a:pPr marL="285750" indent="-285750">
              <a:buClr>
                <a:schemeClr val="accent1"/>
              </a:buClr>
              <a:buFont typeface="Wingdings 3" panose="05040102010807070707" pitchFamily="18" charset="2"/>
              <a:buChar char=""/>
            </a:pPr>
            <a:r>
              <a:rPr lang="en-US" altLang="en-US" b="1" dirty="0"/>
              <a:t>What side is side “b”? (Hold up the index card for your answer.)</a:t>
            </a:r>
          </a:p>
          <a:p>
            <a:pPr marL="285750" indent="-285750">
              <a:buClr>
                <a:schemeClr val="accent1"/>
              </a:buClr>
              <a:buFont typeface="Wingdings 3" panose="05040102010807070707" pitchFamily="18" charset="2"/>
              <a:buChar char=""/>
            </a:pPr>
            <a:endParaRPr lang="en-US" altLang="en-US" b="1" dirty="0"/>
          </a:p>
          <a:p>
            <a:pPr marL="285750" indent="-285750">
              <a:buClr>
                <a:schemeClr val="accent1"/>
              </a:buClr>
              <a:buFont typeface="Wingdings 3" panose="05040102010807070707" pitchFamily="18" charset="2"/>
              <a:buChar char=""/>
            </a:pPr>
            <a:r>
              <a:rPr lang="en-US" altLang="en-US" b="1" dirty="0"/>
              <a:t>What side is side </a:t>
            </a:r>
            <a:r>
              <a:rPr lang="en-US" altLang="en-US" b="1" dirty="0"/>
              <a:t>“a”? </a:t>
            </a:r>
            <a:r>
              <a:rPr lang="en-US" altLang="en-US" b="1" dirty="0"/>
              <a:t>(Hold up the index card for your answer.)</a:t>
            </a:r>
          </a:p>
          <a:p>
            <a:pPr marL="285750" indent="-285750">
              <a:buClr>
                <a:schemeClr val="accent1"/>
              </a:buClr>
              <a:buFont typeface="Wingdings 3" panose="05040102010807070707" pitchFamily="18" charset="2"/>
              <a:buChar char=""/>
            </a:pPr>
            <a:endParaRPr lang="en-US" altLang="en-US" b="1" dirty="0"/>
          </a:p>
          <a:p>
            <a:pPr marL="285750" indent="-285750">
              <a:buClr>
                <a:schemeClr val="accent1"/>
              </a:buClr>
              <a:buFont typeface="Wingdings 3" panose="05040102010807070707" pitchFamily="18" charset="2"/>
              <a:buChar char=""/>
            </a:pPr>
            <a:r>
              <a:rPr lang="en-US" altLang="en-US" b="1" dirty="0"/>
              <a:t>What side is side </a:t>
            </a:r>
            <a:r>
              <a:rPr lang="en-US" altLang="en-US" b="1" dirty="0"/>
              <a:t>“c”? </a:t>
            </a:r>
            <a:r>
              <a:rPr lang="en-US" altLang="en-US" b="1" dirty="0"/>
              <a:t>(Hold up the index card for your answer.)</a:t>
            </a:r>
          </a:p>
        </p:txBody>
      </p:sp>
      <p:sp>
        <p:nvSpPr>
          <p:cNvPr id="9" name="TextBox 8"/>
          <p:cNvSpPr txBox="1"/>
          <p:nvPr/>
        </p:nvSpPr>
        <p:spPr>
          <a:xfrm>
            <a:off x="2209800" y="4137422"/>
            <a:ext cx="1869294" cy="523220"/>
          </a:xfrm>
          <a:prstGeom prst="rect">
            <a:avLst/>
          </a:prstGeom>
          <a:noFill/>
        </p:spPr>
        <p:txBody>
          <a:bodyPr wrap="none" rtlCol="0">
            <a:spAutoFit/>
          </a:bodyPr>
          <a:lstStyle/>
          <a:p>
            <a:r>
              <a:rPr lang="en-US" sz="2800" dirty="0"/>
              <a:t>For angle B</a:t>
            </a:r>
            <a:r>
              <a:rPr lang="en-US" dirty="0"/>
              <a:t>:</a:t>
            </a:r>
          </a:p>
        </p:txBody>
      </p:sp>
      <p:grpSp>
        <p:nvGrpSpPr>
          <p:cNvPr id="6" name="Group 5"/>
          <p:cNvGrpSpPr/>
          <p:nvPr/>
        </p:nvGrpSpPr>
        <p:grpSpPr>
          <a:xfrm>
            <a:off x="4462463" y="2547937"/>
            <a:ext cx="4358317" cy="2350696"/>
            <a:chOff x="2938462" y="2547937"/>
            <a:chExt cx="4358317" cy="2350696"/>
          </a:xfrm>
        </p:grpSpPr>
        <p:pic>
          <p:nvPicPr>
            <p:cNvPr id="3" name="Picture 2"/>
            <p:cNvPicPr>
              <a:picLocks noChangeAspect="1"/>
            </p:cNvPicPr>
            <p:nvPr/>
          </p:nvPicPr>
          <p:blipFill>
            <a:blip r:embed="rId3"/>
            <a:stretch>
              <a:fillRect/>
            </a:stretch>
          </p:blipFill>
          <p:spPr>
            <a:xfrm>
              <a:off x="2938462" y="2547937"/>
              <a:ext cx="4358317" cy="2350696"/>
            </a:xfrm>
            <a:prstGeom prst="rect">
              <a:avLst/>
            </a:prstGeom>
          </p:spPr>
        </p:pic>
        <p:pic>
          <p:nvPicPr>
            <p:cNvPr id="5" name="Picture 4"/>
            <p:cNvPicPr>
              <a:picLocks noChangeAspect="1"/>
            </p:cNvPicPr>
            <p:nvPr/>
          </p:nvPicPr>
          <p:blipFill>
            <a:blip r:embed="rId4"/>
            <a:stretch>
              <a:fillRect/>
            </a:stretch>
          </p:blipFill>
          <p:spPr>
            <a:xfrm>
              <a:off x="2952530" y="2654558"/>
              <a:ext cx="742950" cy="609600"/>
            </a:xfrm>
            <a:prstGeom prst="rect">
              <a:avLst/>
            </a:prstGeom>
          </p:spPr>
        </p:pic>
      </p:grpSp>
    </p:spTree>
    <p:extLst>
      <p:ext uri="{BB962C8B-B14F-4D97-AF65-F5344CB8AC3E}">
        <p14:creationId xmlns:p14="http://schemas.microsoft.com/office/powerpoint/2010/main" val="7663298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xEl>
                                              <p:pRg st="4" end="4"/>
                                            </p:txEl>
                                          </p:spTgt>
                                        </p:tgtEl>
                                        <p:attrNameLst>
                                          <p:attrName>style.visibility</p:attrName>
                                        </p:attrNameLst>
                                      </p:cBhvr>
                                      <p:to>
                                        <p:strVal val="visible"/>
                                      </p:to>
                                    </p:set>
                                    <p:anim calcmode="lin" valueType="num">
                                      <p:cBhvr additive="base">
                                        <p:cTn id="25"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2472367" y="581087"/>
            <a:ext cx="6348413" cy="1320800"/>
          </a:xfrm>
        </p:spPr>
        <p:txBody>
          <a:bodyPr/>
          <a:lstStyle/>
          <a:p>
            <a:pPr algn="r"/>
            <a:r>
              <a:rPr lang="en-US" altLang="en-US" dirty="0" smtClean="0"/>
              <a:t>Identifying opposite and adjacent sides</a:t>
            </a:r>
            <a:endParaRPr lang="en-US" altLang="en-US" dirty="0" smtClean="0"/>
          </a:p>
        </p:txBody>
      </p:sp>
      <p:sp>
        <p:nvSpPr>
          <p:cNvPr id="8195" name="Rectangle 3"/>
          <p:cNvSpPr>
            <a:spLocks noGrp="1" noChangeArrowheads="1"/>
          </p:cNvSpPr>
          <p:nvPr>
            <p:ph idx="1"/>
          </p:nvPr>
        </p:nvSpPr>
        <p:spPr>
          <a:xfrm>
            <a:off x="1981200" y="1752600"/>
            <a:ext cx="7391400" cy="609600"/>
          </a:xfrm>
        </p:spPr>
        <p:txBody>
          <a:bodyPr>
            <a:normAutofit lnSpcReduction="10000"/>
          </a:bodyPr>
          <a:lstStyle/>
          <a:p>
            <a:r>
              <a:rPr lang="en-US" altLang="en-US" b="1" dirty="0" smtClean="0">
                <a:solidFill>
                  <a:schemeClr val="tx1"/>
                </a:solidFill>
              </a:rPr>
              <a:t>Can you identify which side is opposite and which side is adjacent for the given angles? Which side is the hypotenuse?</a:t>
            </a:r>
            <a:endParaRPr lang="en-US" altLang="en-US" dirty="0" smtClean="0">
              <a:solidFill>
                <a:schemeClr val="tx1"/>
              </a:solidFill>
            </a:endParaRPr>
          </a:p>
        </p:txBody>
      </p:sp>
      <p:sp>
        <p:nvSpPr>
          <p:cNvPr id="4" name="TextBox 3"/>
          <p:cNvSpPr txBox="1"/>
          <p:nvPr/>
        </p:nvSpPr>
        <p:spPr>
          <a:xfrm>
            <a:off x="1963616" y="4953000"/>
            <a:ext cx="6522363" cy="1477328"/>
          </a:xfrm>
          <a:prstGeom prst="rect">
            <a:avLst/>
          </a:prstGeom>
          <a:noFill/>
        </p:spPr>
        <p:txBody>
          <a:bodyPr wrap="none" rtlCol="0">
            <a:spAutoFit/>
          </a:bodyPr>
          <a:lstStyle/>
          <a:p>
            <a:pPr marL="285750" indent="-285750">
              <a:buClr>
                <a:schemeClr val="accent1"/>
              </a:buClr>
              <a:buFont typeface="Wingdings 3" panose="05040102010807070707" pitchFamily="18" charset="2"/>
              <a:buChar char=""/>
            </a:pPr>
            <a:r>
              <a:rPr lang="en-US" altLang="en-US" b="1" dirty="0"/>
              <a:t>What side is side “b”? (Hold up the index card for your answer.)</a:t>
            </a:r>
          </a:p>
          <a:p>
            <a:pPr marL="285750" indent="-285750">
              <a:buClr>
                <a:schemeClr val="accent1"/>
              </a:buClr>
              <a:buFont typeface="Wingdings 3" panose="05040102010807070707" pitchFamily="18" charset="2"/>
              <a:buChar char=""/>
            </a:pPr>
            <a:endParaRPr lang="en-US" altLang="en-US" b="1" dirty="0"/>
          </a:p>
          <a:p>
            <a:pPr marL="285750" indent="-285750">
              <a:buClr>
                <a:schemeClr val="accent1"/>
              </a:buClr>
              <a:buFont typeface="Wingdings 3" panose="05040102010807070707" pitchFamily="18" charset="2"/>
              <a:buChar char=""/>
            </a:pPr>
            <a:r>
              <a:rPr lang="en-US" altLang="en-US" b="1" dirty="0"/>
              <a:t>What side is side </a:t>
            </a:r>
            <a:r>
              <a:rPr lang="en-US" altLang="en-US" b="1" dirty="0"/>
              <a:t>“a”? </a:t>
            </a:r>
            <a:r>
              <a:rPr lang="en-US" altLang="en-US" b="1" dirty="0"/>
              <a:t>(Hold up the index card for your answer.)</a:t>
            </a:r>
          </a:p>
          <a:p>
            <a:pPr marL="285750" indent="-285750">
              <a:buClr>
                <a:schemeClr val="accent1"/>
              </a:buClr>
              <a:buFont typeface="Wingdings 3" panose="05040102010807070707" pitchFamily="18" charset="2"/>
              <a:buChar char=""/>
            </a:pPr>
            <a:endParaRPr lang="en-US" altLang="en-US" b="1" dirty="0"/>
          </a:p>
          <a:p>
            <a:pPr marL="285750" indent="-285750">
              <a:buClr>
                <a:schemeClr val="accent1"/>
              </a:buClr>
              <a:buFont typeface="Wingdings 3" panose="05040102010807070707" pitchFamily="18" charset="2"/>
              <a:buChar char=""/>
            </a:pPr>
            <a:r>
              <a:rPr lang="en-US" altLang="en-US" b="1" dirty="0"/>
              <a:t>What side is side </a:t>
            </a:r>
            <a:r>
              <a:rPr lang="en-US" altLang="en-US" b="1" dirty="0"/>
              <a:t>“c”? </a:t>
            </a:r>
            <a:r>
              <a:rPr lang="en-US" altLang="en-US" b="1" dirty="0"/>
              <a:t>(Hold up the index card for your answer.)</a:t>
            </a:r>
          </a:p>
        </p:txBody>
      </p:sp>
      <p:sp>
        <p:nvSpPr>
          <p:cNvPr id="9" name="TextBox 8"/>
          <p:cNvSpPr txBox="1"/>
          <p:nvPr/>
        </p:nvSpPr>
        <p:spPr>
          <a:xfrm>
            <a:off x="2209800" y="4137422"/>
            <a:ext cx="1882118" cy="523220"/>
          </a:xfrm>
          <a:prstGeom prst="rect">
            <a:avLst/>
          </a:prstGeom>
          <a:noFill/>
        </p:spPr>
        <p:txBody>
          <a:bodyPr wrap="none" rtlCol="0">
            <a:spAutoFit/>
          </a:bodyPr>
          <a:lstStyle/>
          <a:p>
            <a:r>
              <a:rPr lang="en-US" sz="2800" dirty="0"/>
              <a:t>For angle A</a:t>
            </a:r>
            <a:r>
              <a:rPr lang="en-US" dirty="0"/>
              <a:t>:</a:t>
            </a:r>
          </a:p>
        </p:txBody>
      </p:sp>
      <p:grpSp>
        <p:nvGrpSpPr>
          <p:cNvPr id="6" name="Group 5"/>
          <p:cNvGrpSpPr/>
          <p:nvPr/>
        </p:nvGrpSpPr>
        <p:grpSpPr>
          <a:xfrm>
            <a:off x="4462463" y="2547937"/>
            <a:ext cx="4358317" cy="2350696"/>
            <a:chOff x="2938462" y="2547937"/>
            <a:chExt cx="4358317" cy="2350696"/>
          </a:xfrm>
        </p:grpSpPr>
        <p:pic>
          <p:nvPicPr>
            <p:cNvPr id="3" name="Picture 2"/>
            <p:cNvPicPr>
              <a:picLocks noChangeAspect="1"/>
            </p:cNvPicPr>
            <p:nvPr/>
          </p:nvPicPr>
          <p:blipFill>
            <a:blip r:embed="rId3"/>
            <a:stretch>
              <a:fillRect/>
            </a:stretch>
          </p:blipFill>
          <p:spPr>
            <a:xfrm>
              <a:off x="2938462" y="2547937"/>
              <a:ext cx="4358317" cy="2350696"/>
            </a:xfrm>
            <a:prstGeom prst="rect">
              <a:avLst/>
            </a:prstGeom>
          </p:spPr>
        </p:pic>
        <p:pic>
          <p:nvPicPr>
            <p:cNvPr id="5" name="Picture 4"/>
            <p:cNvPicPr>
              <a:picLocks noChangeAspect="1"/>
            </p:cNvPicPr>
            <p:nvPr/>
          </p:nvPicPr>
          <p:blipFill>
            <a:blip r:embed="rId4"/>
            <a:stretch>
              <a:fillRect/>
            </a:stretch>
          </p:blipFill>
          <p:spPr>
            <a:xfrm>
              <a:off x="2952530" y="2654558"/>
              <a:ext cx="742950" cy="609600"/>
            </a:xfrm>
            <a:prstGeom prst="rect">
              <a:avLst/>
            </a:prstGeom>
          </p:spPr>
        </p:pic>
      </p:grpSp>
    </p:spTree>
    <p:extLst>
      <p:ext uri="{BB962C8B-B14F-4D97-AF65-F5344CB8AC3E}">
        <p14:creationId xmlns:p14="http://schemas.microsoft.com/office/powerpoint/2010/main" val="30973889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xEl>
                                              <p:pRg st="4" end="4"/>
                                            </p:txEl>
                                          </p:spTgt>
                                        </p:tgtEl>
                                        <p:attrNameLst>
                                          <p:attrName>style.visibility</p:attrName>
                                        </p:attrNameLst>
                                      </p:cBhvr>
                                      <p:to>
                                        <p:strVal val="visible"/>
                                      </p:to>
                                    </p:set>
                                    <p:anim calcmode="lin" valueType="num">
                                      <p:cBhvr additive="base">
                                        <p:cTn id="25"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2472367" y="581087"/>
            <a:ext cx="6348413" cy="1320800"/>
          </a:xfrm>
        </p:spPr>
        <p:txBody>
          <a:bodyPr/>
          <a:lstStyle/>
          <a:p>
            <a:pPr algn="r"/>
            <a:r>
              <a:rPr lang="en-US" altLang="en-US" dirty="0" smtClean="0"/>
              <a:t>Identifying opposite and adjacent sides</a:t>
            </a:r>
            <a:endParaRPr lang="en-US" altLang="en-US" dirty="0" smtClean="0"/>
          </a:p>
        </p:txBody>
      </p:sp>
      <p:sp>
        <p:nvSpPr>
          <p:cNvPr id="8195" name="Rectangle 3"/>
          <p:cNvSpPr>
            <a:spLocks noGrp="1" noChangeArrowheads="1"/>
          </p:cNvSpPr>
          <p:nvPr>
            <p:ph idx="1"/>
          </p:nvPr>
        </p:nvSpPr>
        <p:spPr>
          <a:xfrm>
            <a:off x="1981200" y="1752600"/>
            <a:ext cx="7391400" cy="609600"/>
          </a:xfrm>
        </p:spPr>
        <p:txBody>
          <a:bodyPr>
            <a:normAutofit lnSpcReduction="10000"/>
          </a:bodyPr>
          <a:lstStyle/>
          <a:p>
            <a:r>
              <a:rPr lang="en-US" altLang="en-US" b="1" dirty="0" smtClean="0">
                <a:solidFill>
                  <a:schemeClr val="tx1"/>
                </a:solidFill>
              </a:rPr>
              <a:t>Can you identify which side is opposite and which side is adjacent for the given angles? Which side is the hypotenuse?</a:t>
            </a:r>
            <a:endParaRPr lang="en-US" altLang="en-US" dirty="0" smtClean="0">
              <a:solidFill>
                <a:schemeClr val="tx1"/>
              </a:solidFill>
            </a:endParaRPr>
          </a:p>
        </p:txBody>
      </p:sp>
      <p:sp>
        <p:nvSpPr>
          <p:cNvPr id="4" name="TextBox 3"/>
          <p:cNvSpPr txBox="1"/>
          <p:nvPr/>
        </p:nvSpPr>
        <p:spPr>
          <a:xfrm>
            <a:off x="1963616" y="4953000"/>
            <a:ext cx="6522363" cy="1477328"/>
          </a:xfrm>
          <a:prstGeom prst="rect">
            <a:avLst/>
          </a:prstGeom>
          <a:noFill/>
        </p:spPr>
        <p:txBody>
          <a:bodyPr wrap="none" rtlCol="0">
            <a:spAutoFit/>
          </a:bodyPr>
          <a:lstStyle/>
          <a:p>
            <a:pPr marL="285750" indent="-285750">
              <a:buClr>
                <a:schemeClr val="accent1"/>
              </a:buClr>
              <a:buFont typeface="Wingdings 3" panose="05040102010807070707" pitchFamily="18" charset="2"/>
              <a:buChar char=""/>
            </a:pPr>
            <a:r>
              <a:rPr lang="en-US" altLang="en-US" b="1" dirty="0"/>
              <a:t>What side is side “b”? (Hold up the index card for your answer.)</a:t>
            </a:r>
          </a:p>
          <a:p>
            <a:pPr marL="285750" indent="-285750">
              <a:buClr>
                <a:schemeClr val="accent1"/>
              </a:buClr>
              <a:buFont typeface="Wingdings 3" panose="05040102010807070707" pitchFamily="18" charset="2"/>
              <a:buChar char=""/>
            </a:pPr>
            <a:endParaRPr lang="en-US" altLang="en-US" b="1" dirty="0"/>
          </a:p>
          <a:p>
            <a:pPr marL="285750" indent="-285750">
              <a:buClr>
                <a:schemeClr val="accent1"/>
              </a:buClr>
              <a:buFont typeface="Wingdings 3" panose="05040102010807070707" pitchFamily="18" charset="2"/>
              <a:buChar char=""/>
            </a:pPr>
            <a:r>
              <a:rPr lang="en-US" altLang="en-US" b="1" dirty="0"/>
              <a:t>What side is side </a:t>
            </a:r>
            <a:r>
              <a:rPr lang="en-US" altLang="en-US" b="1" dirty="0"/>
              <a:t>“a”? </a:t>
            </a:r>
            <a:r>
              <a:rPr lang="en-US" altLang="en-US" b="1" dirty="0"/>
              <a:t>(Hold up the index card for your answer.)</a:t>
            </a:r>
          </a:p>
          <a:p>
            <a:pPr marL="285750" indent="-285750">
              <a:buClr>
                <a:schemeClr val="accent1"/>
              </a:buClr>
              <a:buFont typeface="Wingdings 3" panose="05040102010807070707" pitchFamily="18" charset="2"/>
              <a:buChar char=""/>
            </a:pPr>
            <a:endParaRPr lang="en-US" altLang="en-US" b="1" dirty="0"/>
          </a:p>
          <a:p>
            <a:pPr marL="285750" indent="-285750">
              <a:buClr>
                <a:schemeClr val="accent1"/>
              </a:buClr>
              <a:buFont typeface="Wingdings 3" panose="05040102010807070707" pitchFamily="18" charset="2"/>
              <a:buChar char=""/>
            </a:pPr>
            <a:r>
              <a:rPr lang="en-US" altLang="en-US" b="1" dirty="0"/>
              <a:t>What side is side </a:t>
            </a:r>
            <a:r>
              <a:rPr lang="en-US" altLang="en-US" b="1" dirty="0"/>
              <a:t>“c”? </a:t>
            </a:r>
            <a:r>
              <a:rPr lang="en-US" altLang="en-US" b="1" dirty="0"/>
              <a:t>(Hold up the index card for your answer.)</a:t>
            </a:r>
          </a:p>
        </p:txBody>
      </p:sp>
      <p:sp>
        <p:nvSpPr>
          <p:cNvPr id="9" name="TextBox 8"/>
          <p:cNvSpPr txBox="1"/>
          <p:nvPr/>
        </p:nvSpPr>
        <p:spPr>
          <a:xfrm>
            <a:off x="2209801" y="4137422"/>
            <a:ext cx="1864485" cy="523220"/>
          </a:xfrm>
          <a:prstGeom prst="rect">
            <a:avLst/>
          </a:prstGeom>
          <a:noFill/>
        </p:spPr>
        <p:txBody>
          <a:bodyPr wrap="none" rtlCol="0">
            <a:spAutoFit/>
          </a:bodyPr>
          <a:lstStyle/>
          <a:p>
            <a:r>
              <a:rPr lang="en-US" sz="2800" dirty="0"/>
              <a:t>For angle C</a:t>
            </a:r>
            <a:r>
              <a:rPr lang="en-US" dirty="0"/>
              <a:t>:</a:t>
            </a:r>
          </a:p>
        </p:txBody>
      </p:sp>
      <p:grpSp>
        <p:nvGrpSpPr>
          <p:cNvPr id="8" name="Group 7"/>
          <p:cNvGrpSpPr/>
          <p:nvPr/>
        </p:nvGrpSpPr>
        <p:grpSpPr>
          <a:xfrm>
            <a:off x="4419600" y="2514600"/>
            <a:ext cx="4191000" cy="2286000"/>
            <a:chOff x="2895600" y="2514600"/>
            <a:chExt cx="4191000" cy="2286000"/>
          </a:xfrm>
        </p:grpSpPr>
        <p:pic>
          <p:nvPicPr>
            <p:cNvPr id="2" name="Picture 1"/>
            <p:cNvPicPr>
              <a:picLocks noChangeAspect="1"/>
            </p:cNvPicPr>
            <p:nvPr/>
          </p:nvPicPr>
          <p:blipFill>
            <a:blip r:embed="rId3"/>
            <a:stretch>
              <a:fillRect/>
            </a:stretch>
          </p:blipFill>
          <p:spPr>
            <a:xfrm>
              <a:off x="2895600" y="2514600"/>
              <a:ext cx="4191000" cy="2286000"/>
            </a:xfrm>
            <a:prstGeom prst="rect">
              <a:avLst/>
            </a:prstGeom>
          </p:spPr>
        </p:pic>
        <p:pic>
          <p:nvPicPr>
            <p:cNvPr id="7" name="Picture 6"/>
            <p:cNvPicPr>
              <a:picLocks noChangeAspect="1"/>
            </p:cNvPicPr>
            <p:nvPr/>
          </p:nvPicPr>
          <p:blipFill>
            <a:blip r:embed="rId4"/>
            <a:stretch>
              <a:fillRect/>
            </a:stretch>
          </p:blipFill>
          <p:spPr>
            <a:xfrm>
              <a:off x="2912012" y="4158908"/>
              <a:ext cx="847725" cy="638175"/>
            </a:xfrm>
            <a:prstGeom prst="rect">
              <a:avLst/>
            </a:prstGeom>
          </p:spPr>
        </p:pic>
      </p:grpSp>
    </p:spTree>
    <p:extLst>
      <p:ext uri="{BB962C8B-B14F-4D97-AF65-F5344CB8AC3E}">
        <p14:creationId xmlns:p14="http://schemas.microsoft.com/office/powerpoint/2010/main" val="16259817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xEl>
                                              <p:pRg st="4" end="4"/>
                                            </p:txEl>
                                          </p:spTgt>
                                        </p:tgtEl>
                                        <p:attrNameLst>
                                          <p:attrName>style.visibility</p:attrName>
                                        </p:attrNameLst>
                                      </p:cBhvr>
                                      <p:to>
                                        <p:strVal val="visible"/>
                                      </p:to>
                                    </p:set>
                                    <p:anim calcmode="lin" valueType="num">
                                      <p:cBhvr additive="base">
                                        <p:cTn id="25"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2472367" y="581087"/>
            <a:ext cx="6348413" cy="1320800"/>
          </a:xfrm>
        </p:spPr>
        <p:txBody>
          <a:bodyPr/>
          <a:lstStyle/>
          <a:p>
            <a:pPr algn="r"/>
            <a:r>
              <a:rPr lang="en-US" altLang="en-US" dirty="0" smtClean="0"/>
              <a:t>Identifying opposite and adjacent sides</a:t>
            </a:r>
            <a:endParaRPr lang="en-US" altLang="en-US" dirty="0" smtClean="0"/>
          </a:p>
        </p:txBody>
      </p:sp>
      <p:sp>
        <p:nvSpPr>
          <p:cNvPr id="8195" name="Rectangle 3"/>
          <p:cNvSpPr>
            <a:spLocks noGrp="1" noChangeArrowheads="1"/>
          </p:cNvSpPr>
          <p:nvPr>
            <p:ph idx="1"/>
          </p:nvPr>
        </p:nvSpPr>
        <p:spPr>
          <a:xfrm>
            <a:off x="1981200" y="1752600"/>
            <a:ext cx="7391400" cy="609600"/>
          </a:xfrm>
        </p:spPr>
        <p:txBody>
          <a:bodyPr>
            <a:normAutofit lnSpcReduction="10000"/>
          </a:bodyPr>
          <a:lstStyle/>
          <a:p>
            <a:r>
              <a:rPr lang="en-US" altLang="en-US" b="1" dirty="0" smtClean="0">
                <a:solidFill>
                  <a:schemeClr val="tx1"/>
                </a:solidFill>
              </a:rPr>
              <a:t>Can you identify which side is opposite and which side is adjacent for the given angles? Which side is the hypotenuse?</a:t>
            </a:r>
            <a:endParaRPr lang="en-US" altLang="en-US" dirty="0" smtClean="0">
              <a:solidFill>
                <a:schemeClr val="tx1"/>
              </a:solidFill>
            </a:endParaRPr>
          </a:p>
        </p:txBody>
      </p:sp>
      <p:sp>
        <p:nvSpPr>
          <p:cNvPr id="4" name="TextBox 3"/>
          <p:cNvSpPr txBox="1"/>
          <p:nvPr/>
        </p:nvSpPr>
        <p:spPr>
          <a:xfrm>
            <a:off x="1963616" y="4953000"/>
            <a:ext cx="6522363" cy="1477328"/>
          </a:xfrm>
          <a:prstGeom prst="rect">
            <a:avLst/>
          </a:prstGeom>
          <a:noFill/>
        </p:spPr>
        <p:txBody>
          <a:bodyPr wrap="none" rtlCol="0">
            <a:spAutoFit/>
          </a:bodyPr>
          <a:lstStyle/>
          <a:p>
            <a:pPr marL="285750" indent="-285750">
              <a:buClr>
                <a:schemeClr val="accent1"/>
              </a:buClr>
              <a:buFont typeface="Wingdings 3" panose="05040102010807070707" pitchFamily="18" charset="2"/>
              <a:buChar char=""/>
            </a:pPr>
            <a:r>
              <a:rPr lang="en-US" altLang="en-US" b="1" dirty="0"/>
              <a:t>What side is side “b”? (Hold up the index card for your answer.)</a:t>
            </a:r>
          </a:p>
          <a:p>
            <a:pPr marL="285750" indent="-285750">
              <a:buClr>
                <a:schemeClr val="accent1"/>
              </a:buClr>
              <a:buFont typeface="Wingdings 3" panose="05040102010807070707" pitchFamily="18" charset="2"/>
              <a:buChar char=""/>
            </a:pPr>
            <a:endParaRPr lang="en-US" altLang="en-US" b="1" dirty="0"/>
          </a:p>
          <a:p>
            <a:pPr marL="285750" indent="-285750">
              <a:buClr>
                <a:schemeClr val="accent1"/>
              </a:buClr>
              <a:buFont typeface="Wingdings 3" panose="05040102010807070707" pitchFamily="18" charset="2"/>
              <a:buChar char=""/>
            </a:pPr>
            <a:r>
              <a:rPr lang="en-US" altLang="en-US" b="1" dirty="0"/>
              <a:t>What side is side </a:t>
            </a:r>
            <a:r>
              <a:rPr lang="en-US" altLang="en-US" b="1" dirty="0"/>
              <a:t>“a”? </a:t>
            </a:r>
            <a:r>
              <a:rPr lang="en-US" altLang="en-US" b="1" dirty="0"/>
              <a:t>(Hold up the index card for your answer.)</a:t>
            </a:r>
          </a:p>
          <a:p>
            <a:pPr marL="285750" indent="-285750">
              <a:buClr>
                <a:schemeClr val="accent1"/>
              </a:buClr>
              <a:buFont typeface="Wingdings 3" panose="05040102010807070707" pitchFamily="18" charset="2"/>
              <a:buChar char=""/>
            </a:pPr>
            <a:endParaRPr lang="en-US" altLang="en-US" b="1" dirty="0"/>
          </a:p>
          <a:p>
            <a:pPr marL="285750" indent="-285750">
              <a:buClr>
                <a:schemeClr val="accent1"/>
              </a:buClr>
              <a:buFont typeface="Wingdings 3" panose="05040102010807070707" pitchFamily="18" charset="2"/>
              <a:buChar char=""/>
            </a:pPr>
            <a:r>
              <a:rPr lang="en-US" altLang="en-US" b="1" dirty="0"/>
              <a:t>What side is side </a:t>
            </a:r>
            <a:r>
              <a:rPr lang="en-US" altLang="en-US" b="1" dirty="0"/>
              <a:t>“c”? </a:t>
            </a:r>
            <a:r>
              <a:rPr lang="en-US" altLang="en-US" b="1" dirty="0"/>
              <a:t>(Hold up the index card for your answer.)</a:t>
            </a:r>
          </a:p>
        </p:txBody>
      </p:sp>
      <p:sp>
        <p:nvSpPr>
          <p:cNvPr id="9" name="TextBox 8"/>
          <p:cNvSpPr txBox="1"/>
          <p:nvPr/>
        </p:nvSpPr>
        <p:spPr>
          <a:xfrm>
            <a:off x="2209800" y="4137422"/>
            <a:ext cx="1894942" cy="523220"/>
          </a:xfrm>
          <a:prstGeom prst="rect">
            <a:avLst/>
          </a:prstGeom>
          <a:noFill/>
        </p:spPr>
        <p:txBody>
          <a:bodyPr wrap="none" rtlCol="0">
            <a:spAutoFit/>
          </a:bodyPr>
          <a:lstStyle/>
          <a:p>
            <a:r>
              <a:rPr lang="en-US" sz="2800" dirty="0"/>
              <a:t>For angle D</a:t>
            </a:r>
            <a:r>
              <a:rPr lang="en-US" dirty="0"/>
              <a:t>:</a:t>
            </a:r>
          </a:p>
        </p:txBody>
      </p:sp>
      <p:grpSp>
        <p:nvGrpSpPr>
          <p:cNvPr id="8" name="Group 7"/>
          <p:cNvGrpSpPr/>
          <p:nvPr/>
        </p:nvGrpSpPr>
        <p:grpSpPr>
          <a:xfrm>
            <a:off x="4419600" y="2514600"/>
            <a:ext cx="4191000" cy="2286000"/>
            <a:chOff x="2895600" y="2514600"/>
            <a:chExt cx="4191000" cy="2286000"/>
          </a:xfrm>
        </p:grpSpPr>
        <p:pic>
          <p:nvPicPr>
            <p:cNvPr id="2" name="Picture 1"/>
            <p:cNvPicPr>
              <a:picLocks noChangeAspect="1"/>
            </p:cNvPicPr>
            <p:nvPr/>
          </p:nvPicPr>
          <p:blipFill>
            <a:blip r:embed="rId3"/>
            <a:stretch>
              <a:fillRect/>
            </a:stretch>
          </p:blipFill>
          <p:spPr>
            <a:xfrm>
              <a:off x="2895600" y="2514600"/>
              <a:ext cx="4191000" cy="2286000"/>
            </a:xfrm>
            <a:prstGeom prst="rect">
              <a:avLst/>
            </a:prstGeom>
          </p:spPr>
        </p:pic>
        <p:pic>
          <p:nvPicPr>
            <p:cNvPr id="7" name="Picture 6"/>
            <p:cNvPicPr>
              <a:picLocks noChangeAspect="1"/>
            </p:cNvPicPr>
            <p:nvPr/>
          </p:nvPicPr>
          <p:blipFill>
            <a:blip r:embed="rId4"/>
            <a:stretch>
              <a:fillRect/>
            </a:stretch>
          </p:blipFill>
          <p:spPr>
            <a:xfrm>
              <a:off x="2912012" y="4158908"/>
              <a:ext cx="847725" cy="638175"/>
            </a:xfrm>
            <a:prstGeom prst="rect">
              <a:avLst/>
            </a:prstGeom>
          </p:spPr>
        </p:pic>
      </p:grpSp>
    </p:spTree>
    <p:extLst>
      <p:ext uri="{BB962C8B-B14F-4D97-AF65-F5344CB8AC3E}">
        <p14:creationId xmlns:p14="http://schemas.microsoft.com/office/powerpoint/2010/main" val="14640524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xEl>
                                              <p:pRg st="4" end="4"/>
                                            </p:txEl>
                                          </p:spTgt>
                                        </p:tgtEl>
                                        <p:attrNameLst>
                                          <p:attrName>style.visibility</p:attrName>
                                        </p:attrNameLst>
                                      </p:cBhvr>
                                      <p:to>
                                        <p:strVal val="visible"/>
                                      </p:to>
                                    </p:set>
                                    <p:anim calcmode="lin" valueType="num">
                                      <p:cBhvr additive="base">
                                        <p:cTn id="25"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2165253" y="427887"/>
            <a:ext cx="6348413" cy="685800"/>
          </a:xfrm>
        </p:spPr>
        <p:txBody>
          <a:bodyPr>
            <a:normAutofit/>
          </a:bodyPr>
          <a:lstStyle/>
          <a:p>
            <a:pPr algn="r"/>
            <a:r>
              <a:rPr lang="en-US" altLang="en-US" dirty="0" smtClean="0"/>
              <a:t>Trigonometry</a:t>
            </a:r>
          </a:p>
        </p:txBody>
      </p:sp>
      <mc:AlternateContent xmlns:mc="http://schemas.openxmlformats.org/markup-compatibility/2006">
        <mc:Choice xmlns:a14="http://schemas.microsoft.com/office/drawing/2010/main" Requires="a14">
          <p:sp>
            <p:nvSpPr>
              <p:cNvPr id="8195" name="Rectangle 3"/>
              <p:cNvSpPr>
                <a:spLocks noGrp="1" noChangeArrowheads="1"/>
              </p:cNvSpPr>
              <p:nvPr>
                <p:ph idx="1"/>
              </p:nvPr>
            </p:nvSpPr>
            <p:spPr>
              <a:xfrm>
                <a:off x="2133600" y="1483019"/>
                <a:ext cx="7315200" cy="1821496"/>
              </a:xfrm>
            </p:spPr>
            <p:txBody>
              <a:bodyPr>
                <a:normAutofit/>
              </a:bodyPr>
              <a:lstStyle/>
              <a:p>
                <a:r>
                  <a:rPr lang="en-US" altLang="en-US" dirty="0" smtClean="0">
                    <a:solidFill>
                      <a:schemeClr val="tx1"/>
                    </a:solidFill>
                  </a:rPr>
                  <a:t>The function “sine” is defined as being the “opposite” side over the “hypotenuse”. That means </a:t>
                </a:r>
                <a:r>
                  <a:rPr lang="en-US" altLang="en-US" i="1" dirty="0" smtClean="0">
                    <a:solidFill>
                      <a:srgbClr val="FFFF00"/>
                    </a:solidFill>
                  </a:rPr>
                  <a:t>the </a:t>
                </a:r>
                <a:r>
                  <a:rPr lang="en-US" altLang="en-US" i="1" dirty="0" smtClean="0">
                    <a:solidFill>
                      <a:srgbClr val="FFFF00"/>
                    </a:solidFill>
                  </a:rPr>
                  <a:t>value of sine for angle A is the opposite side divided by the hypotenuse</a:t>
                </a:r>
                <a:r>
                  <a:rPr lang="en-US" altLang="en-US" i="1" dirty="0" smtClean="0">
                    <a:solidFill>
                      <a:schemeClr val="tx1"/>
                    </a:solidFill>
                  </a:rPr>
                  <a:t>. </a:t>
                </a:r>
                <a:endParaRPr lang="en-US" altLang="en-US" dirty="0" smtClean="0">
                  <a:solidFill>
                    <a:schemeClr val="tx1"/>
                  </a:solidFill>
                </a:endParaRPr>
              </a:p>
              <a:p>
                <a:r>
                  <a:rPr lang="en-US" altLang="en-US" dirty="0" smtClean="0">
                    <a:solidFill>
                      <a:schemeClr val="tx1"/>
                    </a:solidFill>
                  </a:rPr>
                  <a:t>sin(A) = </a:t>
                </a:r>
                <a14:m>
                  <m:oMath xmlns:m="http://schemas.openxmlformats.org/officeDocument/2006/math">
                    <m:f>
                      <m:fPr>
                        <m:ctrlPr>
                          <a:rPr lang="en-US" altLang="en-US" sz="2400" i="1">
                            <a:latin typeface="Cambria Math" panose="02040503050406030204" pitchFamily="18" charset="0"/>
                          </a:rPr>
                        </m:ctrlPr>
                      </m:fPr>
                      <m:num>
                        <m:r>
                          <a:rPr lang="en-US" altLang="en-US" sz="2400" i="1">
                            <a:latin typeface="Cambria Math" panose="02040503050406030204" pitchFamily="18" charset="0"/>
                          </a:rPr>
                          <m:t>𝑜𝑝𝑝𝑜𝑠𝑖𝑡𝑒</m:t>
                        </m:r>
                        <m:r>
                          <a:rPr lang="en-US" altLang="en-US" sz="2400" i="1">
                            <a:latin typeface="Cambria Math" panose="02040503050406030204" pitchFamily="18" charset="0"/>
                          </a:rPr>
                          <m:t> </m:t>
                        </m:r>
                        <m:r>
                          <a:rPr lang="en-US" altLang="en-US" sz="2400" i="1">
                            <a:latin typeface="Cambria Math" panose="02040503050406030204" pitchFamily="18" charset="0"/>
                          </a:rPr>
                          <m:t>𝑠𝑖𝑑𝑒</m:t>
                        </m:r>
                      </m:num>
                      <m:den>
                        <m:r>
                          <a:rPr lang="en-US" altLang="en-US" sz="2400" i="1">
                            <a:latin typeface="Cambria Math" panose="02040503050406030204" pitchFamily="18" charset="0"/>
                          </a:rPr>
                          <m:t>h𝑦𝑝𝑜𝑡𝑒𝑛𝑢𝑠𝑒</m:t>
                        </m:r>
                      </m:den>
                    </m:f>
                  </m:oMath>
                </a14:m>
                <a:r>
                  <a:rPr lang="en-US" altLang="en-US" sz="2400" dirty="0"/>
                  <a:t> = </a:t>
                </a:r>
                <a14:m>
                  <m:oMath xmlns:m="http://schemas.openxmlformats.org/officeDocument/2006/math">
                    <m:f>
                      <m:fPr>
                        <m:ctrlPr>
                          <a:rPr lang="en-US" altLang="en-US" sz="2400" i="1">
                            <a:latin typeface="Cambria Math" panose="02040503050406030204" pitchFamily="18" charset="0"/>
                          </a:rPr>
                        </m:ctrlPr>
                      </m:fPr>
                      <m:num>
                        <m:r>
                          <a:rPr lang="en-US" altLang="en-US" sz="2400" i="1">
                            <a:latin typeface="Cambria Math" panose="02040503050406030204" pitchFamily="18" charset="0"/>
                          </a:rPr>
                          <m:t>𝑎</m:t>
                        </m:r>
                      </m:num>
                      <m:den>
                        <m:r>
                          <a:rPr lang="en-US" altLang="en-US" sz="2400" i="1">
                            <a:latin typeface="Cambria Math" panose="02040503050406030204" pitchFamily="18" charset="0"/>
                          </a:rPr>
                          <m:t>𝑐</m:t>
                        </m:r>
                      </m:den>
                    </m:f>
                  </m:oMath>
                </a14:m>
                <a:endParaRPr lang="en-US" altLang="en-US" sz="2400" dirty="0"/>
              </a:p>
            </p:txBody>
          </p:sp>
        </mc:Choice>
        <mc:Fallback>
          <p:sp>
            <p:nvSpPr>
              <p:cNvPr id="8195" name="Rectangle 3"/>
              <p:cNvSpPr>
                <a:spLocks noGrp="1" noRot="1" noChangeAspect="1" noMove="1" noResize="1" noEditPoints="1" noAdjustHandles="1" noChangeArrowheads="1" noChangeShapeType="1" noTextEdit="1"/>
              </p:cNvSpPr>
              <p:nvPr>
                <p:ph idx="1"/>
              </p:nvPr>
            </p:nvSpPr>
            <p:spPr>
              <a:xfrm>
                <a:off x="2133600" y="1483019"/>
                <a:ext cx="7315200" cy="1821496"/>
              </a:xfrm>
              <a:blipFill rotWithShape="0">
                <a:blip r:embed="rId3"/>
                <a:stretch>
                  <a:fillRect l="-167" t="-2007"/>
                </a:stretch>
              </a:blipFill>
            </p:spPr>
            <p:txBody>
              <a:bodyPr/>
              <a:lstStyle/>
              <a:p>
                <a:r>
                  <a:rPr lang="en-US">
                    <a:noFill/>
                  </a:rPr>
                  <a:t> </a:t>
                </a:r>
              </a:p>
            </p:txBody>
          </p:sp>
        </mc:Fallback>
      </mc:AlternateContent>
      <p:sp>
        <p:nvSpPr>
          <p:cNvPr id="3" name="TextBox 2"/>
          <p:cNvSpPr txBox="1"/>
          <p:nvPr/>
        </p:nvSpPr>
        <p:spPr>
          <a:xfrm>
            <a:off x="6266919" y="1113687"/>
            <a:ext cx="2073068" cy="369332"/>
          </a:xfrm>
          <a:prstGeom prst="rect">
            <a:avLst/>
          </a:prstGeom>
          <a:noFill/>
        </p:spPr>
        <p:txBody>
          <a:bodyPr wrap="none" rtlCol="0">
            <a:spAutoFit/>
          </a:bodyPr>
          <a:lstStyle/>
          <a:p>
            <a:r>
              <a:rPr lang="en-US" dirty="0"/>
              <a:t>Trigonometric ratios</a:t>
            </a:r>
            <a:endParaRPr lang="en-US" dirty="0"/>
          </a:p>
        </p:txBody>
      </p:sp>
      <p:grpSp>
        <p:nvGrpSpPr>
          <p:cNvPr id="5" name="Group 4"/>
          <p:cNvGrpSpPr/>
          <p:nvPr/>
        </p:nvGrpSpPr>
        <p:grpSpPr>
          <a:xfrm>
            <a:off x="3581400" y="3648447"/>
            <a:ext cx="4648200" cy="2417504"/>
            <a:chOff x="2057400" y="3648447"/>
            <a:chExt cx="4648200" cy="2417504"/>
          </a:xfrm>
          <a:solidFill>
            <a:schemeClr val="bg1"/>
          </a:solidFill>
        </p:grpSpPr>
        <p:pic>
          <p:nvPicPr>
            <p:cNvPr id="8" name="Picture 7"/>
            <p:cNvPicPr>
              <a:picLocks noChangeAspect="1"/>
            </p:cNvPicPr>
            <p:nvPr/>
          </p:nvPicPr>
          <p:blipFill>
            <a:blip r:embed="rId4"/>
            <a:stretch>
              <a:fillRect/>
            </a:stretch>
          </p:blipFill>
          <p:spPr>
            <a:xfrm>
              <a:off x="2057400" y="3648447"/>
              <a:ext cx="4648200" cy="2417504"/>
            </a:xfrm>
            <a:prstGeom prst="rect">
              <a:avLst/>
            </a:prstGeom>
            <a:grpFill/>
          </p:spPr>
        </p:pic>
        <p:sp>
          <p:nvSpPr>
            <p:cNvPr id="9" name="TextBox 8"/>
            <p:cNvSpPr txBox="1"/>
            <p:nvPr/>
          </p:nvSpPr>
          <p:spPr>
            <a:xfrm>
              <a:off x="5850466" y="4819099"/>
              <a:ext cx="381000" cy="369332"/>
            </a:xfrm>
            <a:prstGeom prst="rect">
              <a:avLst/>
            </a:prstGeom>
            <a:grpFill/>
          </p:spPr>
          <p:txBody>
            <a:bodyPr wrap="square" rtlCol="0">
              <a:spAutoFit/>
            </a:bodyPr>
            <a:lstStyle/>
            <a:p>
              <a:endParaRPr lang="en-US" dirty="0"/>
            </a:p>
          </p:txBody>
        </p:sp>
        <p:sp>
          <p:nvSpPr>
            <p:cNvPr id="2" name="TextBox 1"/>
            <p:cNvSpPr txBox="1"/>
            <p:nvPr/>
          </p:nvSpPr>
          <p:spPr>
            <a:xfrm>
              <a:off x="2057400" y="3673846"/>
              <a:ext cx="1060938" cy="715273"/>
            </a:xfrm>
            <a:prstGeom prst="rect">
              <a:avLst/>
            </a:prstGeom>
            <a:grpFill/>
          </p:spPr>
          <p:txBody>
            <a:bodyPr wrap="square" rtlCol="0">
              <a:spAutoFit/>
            </a:bodyPr>
            <a:lstStyle/>
            <a:p>
              <a:endParaRPr lang="en-US" dirty="0"/>
            </a:p>
          </p:txBody>
        </p:sp>
      </p:grpSp>
    </p:spTree>
    <p:extLst>
      <p:ext uri="{BB962C8B-B14F-4D97-AF65-F5344CB8AC3E}">
        <p14:creationId xmlns:p14="http://schemas.microsoft.com/office/powerpoint/2010/main" val="11553699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anim calcmode="lin" valueType="num">
                                      <p:cBhvr additive="base">
                                        <p:cTn id="7" dur="500" fill="hold"/>
                                        <p:tgtEl>
                                          <p:spTgt spid="819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195">
                                            <p:txEl>
                                              <p:pRg st="1" end="1"/>
                                            </p:txEl>
                                          </p:spTgt>
                                        </p:tgtEl>
                                        <p:attrNameLst>
                                          <p:attrName>style.visibility</p:attrName>
                                        </p:attrNameLst>
                                      </p:cBhvr>
                                      <p:to>
                                        <p:strVal val="visible"/>
                                      </p:to>
                                    </p:set>
                                    <p:anim calcmode="lin" valueType="num">
                                      <p:cBhvr additive="base">
                                        <p:cTn id="13" dur="500" fill="hold"/>
                                        <p:tgtEl>
                                          <p:spTgt spid="819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819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2165253" y="427887"/>
            <a:ext cx="6348413" cy="685800"/>
          </a:xfrm>
        </p:spPr>
        <p:txBody>
          <a:bodyPr>
            <a:normAutofit/>
          </a:bodyPr>
          <a:lstStyle/>
          <a:p>
            <a:pPr algn="r"/>
            <a:r>
              <a:rPr lang="en-US" altLang="en-US" dirty="0" smtClean="0"/>
              <a:t>Trigonometry</a:t>
            </a:r>
          </a:p>
        </p:txBody>
      </p:sp>
      <mc:AlternateContent xmlns:mc="http://schemas.openxmlformats.org/markup-compatibility/2006">
        <mc:Choice xmlns:a14="http://schemas.microsoft.com/office/drawing/2010/main" Requires="a14">
          <p:sp>
            <p:nvSpPr>
              <p:cNvPr id="8195" name="Rectangle 3"/>
              <p:cNvSpPr>
                <a:spLocks noGrp="1" noChangeArrowheads="1"/>
              </p:cNvSpPr>
              <p:nvPr>
                <p:ph idx="1"/>
              </p:nvPr>
            </p:nvSpPr>
            <p:spPr>
              <a:xfrm>
                <a:off x="2133600" y="1483019"/>
                <a:ext cx="7315200" cy="1821496"/>
              </a:xfrm>
            </p:spPr>
            <p:txBody>
              <a:bodyPr>
                <a:normAutofit/>
              </a:bodyPr>
              <a:lstStyle/>
              <a:p>
                <a:r>
                  <a:rPr lang="en-US" altLang="en-US" dirty="0" smtClean="0">
                    <a:solidFill>
                      <a:schemeClr val="tx1"/>
                    </a:solidFill>
                  </a:rPr>
                  <a:t>The function “cosine” is defined as being the “adjacent” side over the “hypotenuse”. That means </a:t>
                </a:r>
                <a:r>
                  <a:rPr lang="en-US" altLang="en-US" i="1" dirty="0" smtClean="0">
                    <a:solidFill>
                      <a:srgbClr val="FFFF00"/>
                    </a:solidFill>
                  </a:rPr>
                  <a:t>the </a:t>
                </a:r>
                <a:r>
                  <a:rPr lang="en-US" altLang="en-US" i="1" dirty="0" smtClean="0">
                    <a:solidFill>
                      <a:srgbClr val="FFFF00"/>
                    </a:solidFill>
                  </a:rPr>
                  <a:t>value of cosine for angle A is the opposite side divided by the hypotenuse</a:t>
                </a:r>
                <a:r>
                  <a:rPr lang="en-US" altLang="en-US" i="1" dirty="0" smtClean="0">
                    <a:solidFill>
                      <a:schemeClr val="tx1"/>
                    </a:solidFill>
                  </a:rPr>
                  <a:t>. </a:t>
                </a:r>
                <a:endParaRPr lang="en-US" altLang="en-US" dirty="0" smtClean="0">
                  <a:solidFill>
                    <a:schemeClr val="tx1"/>
                  </a:solidFill>
                </a:endParaRPr>
              </a:p>
              <a:p>
                <a:r>
                  <a:rPr lang="en-US" altLang="en-US" dirty="0" smtClean="0">
                    <a:solidFill>
                      <a:schemeClr val="tx1"/>
                    </a:solidFill>
                  </a:rPr>
                  <a:t>cos(A) = </a:t>
                </a:r>
                <a14:m>
                  <m:oMath xmlns:m="http://schemas.openxmlformats.org/officeDocument/2006/math">
                    <m:f>
                      <m:fPr>
                        <m:ctrlPr>
                          <a:rPr lang="en-US" altLang="en-US" sz="2400" i="1">
                            <a:latin typeface="Cambria Math" panose="02040503050406030204" pitchFamily="18" charset="0"/>
                          </a:rPr>
                        </m:ctrlPr>
                      </m:fPr>
                      <m:num>
                        <m:r>
                          <a:rPr lang="en-US" altLang="en-US" sz="2400" i="1">
                            <a:latin typeface="Cambria Math" panose="02040503050406030204" pitchFamily="18" charset="0"/>
                          </a:rPr>
                          <m:t>𝑎𝑑𝑗𝑎𝑐𝑒𝑛𝑡</m:t>
                        </m:r>
                        <m:r>
                          <a:rPr lang="en-US" altLang="en-US" sz="2400" i="1">
                            <a:latin typeface="Cambria Math" panose="02040503050406030204" pitchFamily="18" charset="0"/>
                          </a:rPr>
                          <m:t> </m:t>
                        </m:r>
                        <m:r>
                          <a:rPr lang="en-US" altLang="en-US" sz="2400" i="1">
                            <a:latin typeface="Cambria Math" panose="02040503050406030204" pitchFamily="18" charset="0"/>
                          </a:rPr>
                          <m:t>𝑠𝑖𝑑𝑒</m:t>
                        </m:r>
                      </m:num>
                      <m:den>
                        <m:r>
                          <a:rPr lang="en-US" altLang="en-US" sz="2400" i="1">
                            <a:latin typeface="Cambria Math" panose="02040503050406030204" pitchFamily="18" charset="0"/>
                          </a:rPr>
                          <m:t>h𝑦𝑝𝑜𝑡𝑒𝑛𝑢𝑠𝑒</m:t>
                        </m:r>
                      </m:den>
                    </m:f>
                  </m:oMath>
                </a14:m>
                <a:r>
                  <a:rPr lang="en-US" altLang="en-US" sz="2400" dirty="0"/>
                  <a:t> = </a:t>
                </a:r>
                <a14:m>
                  <m:oMath xmlns:m="http://schemas.openxmlformats.org/officeDocument/2006/math">
                    <m:f>
                      <m:fPr>
                        <m:ctrlPr>
                          <a:rPr lang="en-US" altLang="en-US" sz="2400" i="1">
                            <a:latin typeface="Cambria Math" panose="02040503050406030204" pitchFamily="18" charset="0"/>
                          </a:rPr>
                        </m:ctrlPr>
                      </m:fPr>
                      <m:num>
                        <m:r>
                          <a:rPr lang="en-US" altLang="en-US" sz="2400" i="1">
                            <a:latin typeface="Cambria Math" panose="02040503050406030204" pitchFamily="18" charset="0"/>
                          </a:rPr>
                          <m:t>𝑏</m:t>
                        </m:r>
                      </m:num>
                      <m:den>
                        <m:r>
                          <a:rPr lang="en-US" altLang="en-US" sz="2400" i="1">
                            <a:latin typeface="Cambria Math" panose="02040503050406030204" pitchFamily="18" charset="0"/>
                          </a:rPr>
                          <m:t>𝑐</m:t>
                        </m:r>
                      </m:den>
                    </m:f>
                  </m:oMath>
                </a14:m>
                <a:endParaRPr lang="en-US" altLang="en-US" sz="2400" dirty="0"/>
              </a:p>
            </p:txBody>
          </p:sp>
        </mc:Choice>
        <mc:Fallback>
          <p:sp>
            <p:nvSpPr>
              <p:cNvPr id="8195" name="Rectangle 3"/>
              <p:cNvSpPr>
                <a:spLocks noGrp="1" noRot="1" noChangeAspect="1" noMove="1" noResize="1" noEditPoints="1" noAdjustHandles="1" noChangeArrowheads="1" noChangeShapeType="1" noTextEdit="1"/>
              </p:cNvSpPr>
              <p:nvPr>
                <p:ph idx="1"/>
              </p:nvPr>
            </p:nvSpPr>
            <p:spPr>
              <a:xfrm>
                <a:off x="2133600" y="1483019"/>
                <a:ext cx="7315200" cy="1821496"/>
              </a:xfrm>
              <a:blipFill rotWithShape="0">
                <a:blip r:embed="rId3"/>
                <a:stretch>
                  <a:fillRect l="-167" t="-2007" r="-417"/>
                </a:stretch>
              </a:blipFill>
            </p:spPr>
            <p:txBody>
              <a:bodyPr/>
              <a:lstStyle/>
              <a:p>
                <a:r>
                  <a:rPr lang="en-US">
                    <a:noFill/>
                  </a:rPr>
                  <a:t> </a:t>
                </a:r>
              </a:p>
            </p:txBody>
          </p:sp>
        </mc:Fallback>
      </mc:AlternateContent>
      <p:sp>
        <p:nvSpPr>
          <p:cNvPr id="3" name="TextBox 2"/>
          <p:cNvSpPr txBox="1"/>
          <p:nvPr/>
        </p:nvSpPr>
        <p:spPr>
          <a:xfrm>
            <a:off x="6266919" y="1113687"/>
            <a:ext cx="2073068" cy="369332"/>
          </a:xfrm>
          <a:prstGeom prst="rect">
            <a:avLst/>
          </a:prstGeom>
          <a:noFill/>
        </p:spPr>
        <p:txBody>
          <a:bodyPr wrap="none" rtlCol="0">
            <a:spAutoFit/>
          </a:bodyPr>
          <a:lstStyle/>
          <a:p>
            <a:r>
              <a:rPr lang="en-US" dirty="0"/>
              <a:t>Trigonometric ratios</a:t>
            </a:r>
            <a:endParaRPr lang="en-US" dirty="0"/>
          </a:p>
        </p:txBody>
      </p:sp>
      <p:grpSp>
        <p:nvGrpSpPr>
          <p:cNvPr id="5" name="Group 4"/>
          <p:cNvGrpSpPr/>
          <p:nvPr/>
        </p:nvGrpSpPr>
        <p:grpSpPr>
          <a:xfrm>
            <a:off x="3581400" y="3648447"/>
            <a:ext cx="4648200" cy="2417504"/>
            <a:chOff x="2057400" y="3648447"/>
            <a:chExt cx="4648200" cy="2417504"/>
          </a:xfrm>
          <a:solidFill>
            <a:schemeClr val="bg1"/>
          </a:solidFill>
        </p:grpSpPr>
        <p:pic>
          <p:nvPicPr>
            <p:cNvPr id="8" name="Picture 7"/>
            <p:cNvPicPr>
              <a:picLocks noChangeAspect="1"/>
            </p:cNvPicPr>
            <p:nvPr/>
          </p:nvPicPr>
          <p:blipFill>
            <a:blip r:embed="rId4"/>
            <a:stretch>
              <a:fillRect/>
            </a:stretch>
          </p:blipFill>
          <p:spPr>
            <a:xfrm>
              <a:off x="2057400" y="3648447"/>
              <a:ext cx="4648200" cy="2417504"/>
            </a:xfrm>
            <a:prstGeom prst="rect">
              <a:avLst/>
            </a:prstGeom>
            <a:grpFill/>
          </p:spPr>
        </p:pic>
        <p:sp>
          <p:nvSpPr>
            <p:cNvPr id="9" name="TextBox 8"/>
            <p:cNvSpPr txBox="1"/>
            <p:nvPr/>
          </p:nvSpPr>
          <p:spPr>
            <a:xfrm>
              <a:off x="5850466" y="4819099"/>
              <a:ext cx="381000" cy="369332"/>
            </a:xfrm>
            <a:prstGeom prst="rect">
              <a:avLst/>
            </a:prstGeom>
            <a:grpFill/>
          </p:spPr>
          <p:txBody>
            <a:bodyPr wrap="square" rtlCol="0">
              <a:spAutoFit/>
            </a:bodyPr>
            <a:lstStyle/>
            <a:p>
              <a:endParaRPr lang="en-US" dirty="0"/>
            </a:p>
          </p:txBody>
        </p:sp>
        <p:sp>
          <p:nvSpPr>
            <p:cNvPr id="2" name="TextBox 1"/>
            <p:cNvSpPr txBox="1"/>
            <p:nvPr/>
          </p:nvSpPr>
          <p:spPr>
            <a:xfrm>
              <a:off x="2057400" y="3673846"/>
              <a:ext cx="934329" cy="799679"/>
            </a:xfrm>
            <a:prstGeom prst="rect">
              <a:avLst/>
            </a:prstGeom>
            <a:grpFill/>
          </p:spPr>
          <p:txBody>
            <a:bodyPr wrap="square" rtlCol="0">
              <a:spAutoFit/>
            </a:bodyPr>
            <a:lstStyle/>
            <a:p>
              <a:endParaRPr lang="en-US" dirty="0"/>
            </a:p>
          </p:txBody>
        </p:sp>
      </p:grpSp>
    </p:spTree>
    <p:extLst>
      <p:ext uri="{BB962C8B-B14F-4D97-AF65-F5344CB8AC3E}">
        <p14:creationId xmlns:p14="http://schemas.microsoft.com/office/powerpoint/2010/main" val="32797005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anim calcmode="lin" valueType="num">
                                      <p:cBhvr additive="base">
                                        <p:cTn id="7" dur="500" fill="hold"/>
                                        <p:tgtEl>
                                          <p:spTgt spid="819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195">
                                            <p:txEl>
                                              <p:pRg st="1" end="1"/>
                                            </p:txEl>
                                          </p:spTgt>
                                        </p:tgtEl>
                                        <p:attrNameLst>
                                          <p:attrName>style.visibility</p:attrName>
                                        </p:attrNameLst>
                                      </p:cBhvr>
                                      <p:to>
                                        <p:strVal val="visible"/>
                                      </p:to>
                                    </p:set>
                                    <p:anim calcmode="lin" valueType="num">
                                      <p:cBhvr additive="base">
                                        <p:cTn id="13" dur="500" fill="hold"/>
                                        <p:tgtEl>
                                          <p:spTgt spid="819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819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2165253" y="427887"/>
            <a:ext cx="6348413" cy="685800"/>
          </a:xfrm>
        </p:spPr>
        <p:txBody>
          <a:bodyPr>
            <a:normAutofit/>
          </a:bodyPr>
          <a:lstStyle/>
          <a:p>
            <a:pPr algn="r"/>
            <a:r>
              <a:rPr lang="en-US" altLang="en-US" dirty="0" smtClean="0"/>
              <a:t>Trigonometry</a:t>
            </a:r>
          </a:p>
        </p:txBody>
      </p:sp>
      <mc:AlternateContent xmlns:mc="http://schemas.openxmlformats.org/markup-compatibility/2006">
        <mc:Choice xmlns:a14="http://schemas.microsoft.com/office/drawing/2010/main" Requires="a14">
          <p:sp>
            <p:nvSpPr>
              <p:cNvPr id="8195" name="Rectangle 3"/>
              <p:cNvSpPr>
                <a:spLocks noGrp="1" noChangeArrowheads="1"/>
              </p:cNvSpPr>
              <p:nvPr>
                <p:ph idx="1"/>
              </p:nvPr>
            </p:nvSpPr>
            <p:spPr>
              <a:xfrm>
                <a:off x="2133600" y="1483019"/>
                <a:ext cx="7315200" cy="1821496"/>
              </a:xfrm>
            </p:spPr>
            <p:txBody>
              <a:bodyPr>
                <a:normAutofit/>
              </a:bodyPr>
              <a:lstStyle/>
              <a:p>
                <a:r>
                  <a:rPr lang="en-US" altLang="en-US" dirty="0" smtClean="0">
                    <a:solidFill>
                      <a:schemeClr val="tx1"/>
                    </a:solidFill>
                  </a:rPr>
                  <a:t>The function “tangent” is defined as being the “opposite” side over the “adjacent” side. That means </a:t>
                </a:r>
                <a:r>
                  <a:rPr lang="en-US" altLang="en-US" i="1" dirty="0" smtClean="0">
                    <a:solidFill>
                      <a:srgbClr val="FFFF00"/>
                    </a:solidFill>
                  </a:rPr>
                  <a:t>the </a:t>
                </a:r>
                <a:r>
                  <a:rPr lang="en-US" altLang="en-US" i="1" dirty="0" smtClean="0">
                    <a:solidFill>
                      <a:srgbClr val="FFFF00"/>
                    </a:solidFill>
                  </a:rPr>
                  <a:t>value of tangent for angle A is the opposite side divided by the adjacent side</a:t>
                </a:r>
                <a:r>
                  <a:rPr lang="en-US" altLang="en-US" i="1" dirty="0" smtClean="0">
                    <a:solidFill>
                      <a:schemeClr val="tx1"/>
                    </a:solidFill>
                  </a:rPr>
                  <a:t>. </a:t>
                </a:r>
                <a:endParaRPr lang="en-US" altLang="en-US" dirty="0" smtClean="0">
                  <a:solidFill>
                    <a:schemeClr val="tx1"/>
                  </a:solidFill>
                </a:endParaRPr>
              </a:p>
              <a:p>
                <a:r>
                  <a:rPr lang="en-US" altLang="en-US" dirty="0" smtClean="0">
                    <a:solidFill>
                      <a:schemeClr val="tx1"/>
                    </a:solidFill>
                  </a:rPr>
                  <a:t>tan(A) = </a:t>
                </a:r>
                <a14:m>
                  <m:oMath xmlns:m="http://schemas.openxmlformats.org/officeDocument/2006/math">
                    <m:f>
                      <m:fPr>
                        <m:ctrlPr>
                          <a:rPr lang="en-US" altLang="en-US" sz="2400" i="1">
                            <a:latin typeface="Cambria Math" panose="02040503050406030204" pitchFamily="18" charset="0"/>
                          </a:rPr>
                        </m:ctrlPr>
                      </m:fPr>
                      <m:num>
                        <m:r>
                          <a:rPr lang="en-US" altLang="en-US" sz="2400" i="1">
                            <a:latin typeface="Cambria Math" panose="02040503050406030204" pitchFamily="18" charset="0"/>
                          </a:rPr>
                          <m:t>𝑜𝑝𝑝𝑜𝑠𝑖𝑡𝑒</m:t>
                        </m:r>
                        <m:r>
                          <a:rPr lang="en-US" altLang="en-US" sz="2400" i="1">
                            <a:latin typeface="Cambria Math" panose="02040503050406030204" pitchFamily="18" charset="0"/>
                          </a:rPr>
                          <m:t> </m:t>
                        </m:r>
                        <m:r>
                          <a:rPr lang="en-US" altLang="en-US" sz="2400" i="1">
                            <a:latin typeface="Cambria Math" panose="02040503050406030204" pitchFamily="18" charset="0"/>
                          </a:rPr>
                          <m:t>𝑠𝑖𝑑𝑒</m:t>
                        </m:r>
                      </m:num>
                      <m:den>
                        <m:r>
                          <a:rPr lang="en-US" altLang="en-US" sz="2400" i="1">
                            <a:latin typeface="Cambria Math" panose="02040503050406030204" pitchFamily="18" charset="0"/>
                          </a:rPr>
                          <m:t>𝑎𝑑𝑗𝑎𝑐𝑒𝑛𝑡</m:t>
                        </m:r>
                        <m:r>
                          <a:rPr lang="en-US" altLang="en-US" sz="2400" i="1">
                            <a:latin typeface="Cambria Math" panose="02040503050406030204" pitchFamily="18" charset="0"/>
                          </a:rPr>
                          <m:t> </m:t>
                        </m:r>
                        <m:r>
                          <a:rPr lang="en-US" altLang="en-US" sz="2400" i="1">
                            <a:latin typeface="Cambria Math" panose="02040503050406030204" pitchFamily="18" charset="0"/>
                          </a:rPr>
                          <m:t>𝑠𝑖𝑑𝑒</m:t>
                        </m:r>
                      </m:den>
                    </m:f>
                  </m:oMath>
                </a14:m>
                <a:r>
                  <a:rPr lang="en-US" altLang="en-US" sz="2400" dirty="0"/>
                  <a:t> = </a:t>
                </a:r>
                <a14:m>
                  <m:oMath xmlns:m="http://schemas.openxmlformats.org/officeDocument/2006/math">
                    <m:f>
                      <m:fPr>
                        <m:ctrlPr>
                          <a:rPr lang="en-US" altLang="en-US" sz="2400" i="1">
                            <a:latin typeface="Cambria Math" panose="02040503050406030204" pitchFamily="18" charset="0"/>
                          </a:rPr>
                        </m:ctrlPr>
                      </m:fPr>
                      <m:num>
                        <m:r>
                          <a:rPr lang="en-US" altLang="en-US" sz="2400" i="1">
                            <a:latin typeface="Cambria Math" panose="02040503050406030204" pitchFamily="18" charset="0"/>
                          </a:rPr>
                          <m:t>𝑎</m:t>
                        </m:r>
                      </m:num>
                      <m:den>
                        <m:r>
                          <a:rPr lang="en-US" altLang="en-US" sz="2400" i="1">
                            <a:latin typeface="Cambria Math" panose="02040503050406030204" pitchFamily="18" charset="0"/>
                          </a:rPr>
                          <m:t>𝑏</m:t>
                        </m:r>
                      </m:den>
                    </m:f>
                  </m:oMath>
                </a14:m>
                <a:endParaRPr lang="en-US" altLang="en-US" sz="2400" dirty="0"/>
              </a:p>
            </p:txBody>
          </p:sp>
        </mc:Choice>
        <mc:Fallback>
          <p:sp>
            <p:nvSpPr>
              <p:cNvPr id="8195" name="Rectangle 3"/>
              <p:cNvSpPr>
                <a:spLocks noGrp="1" noRot="1" noChangeAspect="1" noMove="1" noResize="1" noEditPoints="1" noAdjustHandles="1" noChangeArrowheads="1" noChangeShapeType="1" noTextEdit="1"/>
              </p:cNvSpPr>
              <p:nvPr>
                <p:ph idx="1"/>
              </p:nvPr>
            </p:nvSpPr>
            <p:spPr>
              <a:xfrm>
                <a:off x="2133600" y="1483019"/>
                <a:ext cx="7315200" cy="1821496"/>
              </a:xfrm>
              <a:blipFill rotWithShape="0">
                <a:blip r:embed="rId3"/>
                <a:stretch>
                  <a:fillRect l="-167" t="-2007"/>
                </a:stretch>
              </a:blipFill>
            </p:spPr>
            <p:txBody>
              <a:bodyPr/>
              <a:lstStyle/>
              <a:p>
                <a:r>
                  <a:rPr lang="en-US">
                    <a:noFill/>
                  </a:rPr>
                  <a:t> </a:t>
                </a:r>
              </a:p>
            </p:txBody>
          </p:sp>
        </mc:Fallback>
      </mc:AlternateContent>
      <p:sp>
        <p:nvSpPr>
          <p:cNvPr id="3" name="TextBox 2"/>
          <p:cNvSpPr txBox="1"/>
          <p:nvPr/>
        </p:nvSpPr>
        <p:spPr>
          <a:xfrm>
            <a:off x="6266919" y="1113687"/>
            <a:ext cx="2073068" cy="369332"/>
          </a:xfrm>
          <a:prstGeom prst="rect">
            <a:avLst/>
          </a:prstGeom>
          <a:noFill/>
        </p:spPr>
        <p:txBody>
          <a:bodyPr wrap="none" rtlCol="0">
            <a:spAutoFit/>
          </a:bodyPr>
          <a:lstStyle/>
          <a:p>
            <a:r>
              <a:rPr lang="en-US" dirty="0"/>
              <a:t>Trigonometric ratios</a:t>
            </a:r>
            <a:endParaRPr lang="en-US" dirty="0"/>
          </a:p>
        </p:txBody>
      </p:sp>
      <p:grpSp>
        <p:nvGrpSpPr>
          <p:cNvPr id="5" name="Group 4"/>
          <p:cNvGrpSpPr/>
          <p:nvPr/>
        </p:nvGrpSpPr>
        <p:grpSpPr>
          <a:xfrm>
            <a:off x="3581400" y="3648447"/>
            <a:ext cx="4648200" cy="2417504"/>
            <a:chOff x="2057400" y="3648447"/>
            <a:chExt cx="4648200" cy="2417504"/>
          </a:xfrm>
          <a:solidFill>
            <a:schemeClr val="bg1"/>
          </a:solidFill>
        </p:grpSpPr>
        <p:pic>
          <p:nvPicPr>
            <p:cNvPr id="8" name="Picture 7"/>
            <p:cNvPicPr>
              <a:picLocks noChangeAspect="1"/>
            </p:cNvPicPr>
            <p:nvPr/>
          </p:nvPicPr>
          <p:blipFill>
            <a:blip r:embed="rId4"/>
            <a:stretch>
              <a:fillRect/>
            </a:stretch>
          </p:blipFill>
          <p:spPr>
            <a:xfrm>
              <a:off x="2057400" y="3648447"/>
              <a:ext cx="4648200" cy="2417504"/>
            </a:xfrm>
            <a:prstGeom prst="rect">
              <a:avLst/>
            </a:prstGeom>
            <a:grpFill/>
          </p:spPr>
        </p:pic>
        <p:sp>
          <p:nvSpPr>
            <p:cNvPr id="9" name="TextBox 8"/>
            <p:cNvSpPr txBox="1"/>
            <p:nvPr/>
          </p:nvSpPr>
          <p:spPr>
            <a:xfrm>
              <a:off x="5850466" y="4819099"/>
              <a:ext cx="381000" cy="369332"/>
            </a:xfrm>
            <a:prstGeom prst="rect">
              <a:avLst/>
            </a:prstGeom>
            <a:grpFill/>
          </p:spPr>
          <p:txBody>
            <a:bodyPr wrap="square" rtlCol="0">
              <a:spAutoFit/>
            </a:bodyPr>
            <a:lstStyle/>
            <a:p>
              <a:endParaRPr lang="en-US" dirty="0"/>
            </a:p>
          </p:txBody>
        </p:sp>
        <p:sp>
          <p:nvSpPr>
            <p:cNvPr id="2" name="TextBox 1"/>
            <p:cNvSpPr txBox="1"/>
            <p:nvPr/>
          </p:nvSpPr>
          <p:spPr>
            <a:xfrm>
              <a:off x="2057400" y="3673847"/>
              <a:ext cx="1032803" cy="757476"/>
            </a:xfrm>
            <a:prstGeom prst="rect">
              <a:avLst/>
            </a:prstGeom>
            <a:grpFill/>
          </p:spPr>
          <p:txBody>
            <a:bodyPr wrap="square" rtlCol="0">
              <a:spAutoFit/>
            </a:bodyPr>
            <a:lstStyle/>
            <a:p>
              <a:endParaRPr lang="en-US" dirty="0"/>
            </a:p>
          </p:txBody>
        </p:sp>
      </p:grpSp>
    </p:spTree>
    <p:extLst>
      <p:ext uri="{BB962C8B-B14F-4D97-AF65-F5344CB8AC3E}">
        <p14:creationId xmlns:p14="http://schemas.microsoft.com/office/powerpoint/2010/main" val="3481352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anim calcmode="lin" valueType="num">
                                      <p:cBhvr additive="base">
                                        <p:cTn id="7" dur="500" fill="hold"/>
                                        <p:tgtEl>
                                          <p:spTgt spid="819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195">
                                            <p:txEl>
                                              <p:pRg st="1" end="1"/>
                                            </p:txEl>
                                          </p:spTgt>
                                        </p:tgtEl>
                                        <p:attrNameLst>
                                          <p:attrName>style.visibility</p:attrName>
                                        </p:attrNameLst>
                                      </p:cBhvr>
                                      <p:to>
                                        <p:strVal val="visible"/>
                                      </p:to>
                                    </p:set>
                                    <p:anim calcmode="lin" valueType="num">
                                      <p:cBhvr additive="base">
                                        <p:cTn id="13" dur="500" fill="hold"/>
                                        <p:tgtEl>
                                          <p:spTgt spid="819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819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2165253" y="427887"/>
            <a:ext cx="6348413" cy="685800"/>
          </a:xfrm>
        </p:spPr>
        <p:txBody>
          <a:bodyPr>
            <a:normAutofit/>
          </a:bodyPr>
          <a:lstStyle/>
          <a:p>
            <a:pPr algn="r"/>
            <a:r>
              <a:rPr lang="en-US" altLang="en-US" dirty="0" smtClean="0"/>
              <a:t>Trigonometry</a:t>
            </a:r>
          </a:p>
        </p:txBody>
      </p:sp>
      <mc:AlternateContent xmlns:mc="http://schemas.openxmlformats.org/markup-compatibility/2006">
        <mc:Choice xmlns:a14="http://schemas.microsoft.com/office/drawing/2010/main" Requires="a14">
          <p:sp>
            <p:nvSpPr>
              <p:cNvPr id="8195" name="Rectangle 3"/>
              <p:cNvSpPr>
                <a:spLocks noGrp="1" noChangeArrowheads="1"/>
              </p:cNvSpPr>
              <p:nvPr>
                <p:ph idx="1"/>
              </p:nvPr>
            </p:nvSpPr>
            <p:spPr>
              <a:xfrm>
                <a:off x="2133600" y="1483019"/>
                <a:ext cx="7315200" cy="1821496"/>
              </a:xfrm>
            </p:spPr>
            <p:txBody>
              <a:bodyPr>
                <a:normAutofit/>
              </a:bodyPr>
              <a:lstStyle/>
              <a:p>
                <a:r>
                  <a:rPr lang="en-US" altLang="en-US" dirty="0" smtClean="0">
                    <a:solidFill>
                      <a:schemeClr val="tx1"/>
                    </a:solidFill>
                  </a:rPr>
                  <a:t>The function “sine” is defined as being the “opposite” side over the “hypotenuse”. That means </a:t>
                </a:r>
                <a:r>
                  <a:rPr lang="en-US" altLang="en-US" i="1" dirty="0" smtClean="0">
                    <a:solidFill>
                      <a:srgbClr val="FFFF00"/>
                    </a:solidFill>
                  </a:rPr>
                  <a:t>the </a:t>
                </a:r>
                <a:r>
                  <a:rPr lang="en-US" altLang="en-US" i="1" dirty="0" smtClean="0">
                    <a:solidFill>
                      <a:srgbClr val="FFFF00"/>
                    </a:solidFill>
                  </a:rPr>
                  <a:t>value of sine for angle B is the opposite side divided by the hypotenuse</a:t>
                </a:r>
                <a:r>
                  <a:rPr lang="en-US" altLang="en-US" i="1" dirty="0" smtClean="0">
                    <a:solidFill>
                      <a:schemeClr val="tx1"/>
                    </a:solidFill>
                  </a:rPr>
                  <a:t>. </a:t>
                </a:r>
                <a:endParaRPr lang="en-US" altLang="en-US" dirty="0" smtClean="0">
                  <a:solidFill>
                    <a:schemeClr val="tx1"/>
                  </a:solidFill>
                </a:endParaRPr>
              </a:p>
              <a:p>
                <a:r>
                  <a:rPr lang="en-US" altLang="en-US" dirty="0" smtClean="0">
                    <a:solidFill>
                      <a:schemeClr val="tx1"/>
                    </a:solidFill>
                  </a:rPr>
                  <a:t>sin(B) = </a:t>
                </a:r>
                <a14:m>
                  <m:oMath xmlns:m="http://schemas.openxmlformats.org/officeDocument/2006/math">
                    <m:f>
                      <m:fPr>
                        <m:ctrlPr>
                          <a:rPr lang="en-US" altLang="en-US" sz="2400" i="1">
                            <a:latin typeface="Cambria Math" panose="02040503050406030204" pitchFamily="18" charset="0"/>
                          </a:rPr>
                        </m:ctrlPr>
                      </m:fPr>
                      <m:num>
                        <m:r>
                          <a:rPr lang="en-US" altLang="en-US" sz="2400" i="1">
                            <a:latin typeface="Cambria Math" panose="02040503050406030204" pitchFamily="18" charset="0"/>
                          </a:rPr>
                          <m:t>𝑜𝑝𝑝𝑜𝑠𝑖𝑡𝑒</m:t>
                        </m:r>
                        <m:r>
                          <a:rPr lang="en-US" altLang="en-US" sz="2400" i="1">
                            <a:latin typeface="Cambria Math" panose="02040503050406030204" pitchFamily="18" charset="0"/>
                          </a:rPr>
                          <m:t> </m:t>
                        </m:r>
                        <m:r>
                          <a:rPr lang="en-US" altLang="en-US" sz="2400" i="1">
                            <a:latin typeface="Cambria Math" panose="02040503050406030204" pitchFamily="18" charset="0"/>
                          </a:rPr>
                          <m:t>𝑠𝑖𝑑𝑒</m:t>
                        </m:r>
                      </m:num>
                      <m:den>
                        <m:r>
                          <a:rPr lang="en-US" altLang="en-US" sz="2400" i="1">
                            <a:latin typeface="Cambria Math" panose="02040503050406030204" pitchFamily="18" charset="0"/>
                          </a:rPr>
                          <m:t>h𝑦𝑝𝑜𝑡𝑒𝑛𝑢𝑠𝑒</m:t>
                        </m:r>
                      </m:den>
                    </m:f>
                  </m:oMath>
                </a14:m>
                <a:r>
                  <a:rPr lang="en-US" altLang="en-US" sz="2400" dirty="0"/>
                  <a:t> = </a:t>
                </a:r>
                <a14:m>
                  <m:oMath xmlns:m="http://schemas.openxmlformats.org/officeDocument/2006/math">
                    <m:f>
                      <m:fPr>
                        <m:ctrlPr>
                          <a:rPr lang="en-US" altLang="en-US" sz="2400" i="1">
                            <a:latin typeface="Cambria Math" panose="02040503050406030204" pitchFamily="18" charset="0"/>
                          </a:rPr>
                        </m:ctrlPr>
                      </m:fPr>
                      <m:num>
                        <m:r>
                          <a:rPr lang="en-US" altLang="en-US" sz="2400" i="1">
                            <a:latin typeface="Cambria Math" panose="02040503050406030204" pitchFamily="18" charset="0"/>
                          </a:rPr>
                          <m:t>𝑏</m:t>
                        </m:r>
                      </m:num>
                      <m:den>
                        <m:r>
                          <a:rPr lang="en-US" altLang="en-US" sz="2400" i="1">
                            <a:latin typeface="Cambria Math" panose="02040503050406030204" pitchFamily="18" charset="0"/>
                          </a:rPr>
                          <m:t>𝑐</m:t>
                        </m:r>
                      </m:den>
                    </m:f>
                  </m:oMath>
                </a14:m>
                <a:endParaRPr lang="en-US" altLang="en-US" sz="2400" dirty="0"/>
              </a:p>
            </p:txBody>
          </p:sp>
        </mc:Choice>
        <mc:Fallback>
          <p:sp>
            <p:nvSpPr>
              <p:cNvPr id="8195" name="Rectangle 3"/>
              <p:cNvSpPr>
                <a:spLocks noGrp="1" noRot="1" noChangeAspect="1" noMove="1" noResize="1" noEditPoints="1" noAdjustHandles="1" noChangeArrowheads="1" noChangeShapeType="1" noTextEdit="1"/>
              </p:cNvSpPr>
              <p:nvPr>
                <p:ph idx="1"/>
              </p:nvPr>
            </p:nvSpPr>
            <p:spPr>
              <a:xfrm>
                <a:off x="2133600" y="1483019"/>
                <a:ext cx="7315200" cy="1821496"/>
              </a:xfrm>
              <a:blipFill rotWithShape="0">
                <a:blip r:embed="rId3"/>
                <a:stretch>
                  <a:fillRect l="-167" t="-2007"/>
                </a:stretch>
              </a:blipFill>
            </p:spPr>
            <p:txBody>
              <a:bodyPr/>
              <a:lstStyle/>
              <a:p>
                <a:r>
                  <a:rPr lang="en-US">
                    <a:noFill/>
                  </a:rPr>
                  <a:t> </a:t>
                </a:r>
              </a:p>
            </p:txBody>
          </p:sp>
        </mc:Fallback>
      </mc:AlternateContent>
      <p:sp>
        <p:nvSpPr>
          <p:cNvPr id="3" name="TextBox 2"/>
          <p:cNvSpPr txBox="1"/>
          <p:nvPr/>
        </p:nvSpPr>
        <p:spPr>
          <a:xfrm>
            <a:off x="6266919" y="1113687"/>
            <a:ext cx="2073068" cy="369332"/>
          </a:xfrm>
          <a:prstGeom prst="rect">
            <a:avLst/>
          </a:prstGeom>
          <a:noFill/>
        </p:spPr>
        <p:txBody>
          <a:bodyPr wrap="none" rtlCol="0">
            <a:spAutoFit/>
          </a:bodyPr>
          <a:lstStyle/>
          <a:p>
            <a:r>
              <a:rPr lang="en-US" dirty="0"/>
              <a:t>Trigonometric ratios</a:t>
            </a:r>
            <a:endParaRPr lang="en-US" dirty="0"/>
          </a:p>
        </p:txBody>
      </p:sp>
      <p:grpSp>
        <p:nvGrpSpPr>
          <p:cNvPr id="5" name="Group 4"/>
          <p:cNvGrpSpPr/>
          <p:nvPr/>
        </p:nvGrpSpPr>
        <p:grpSpPr>
          <a:xfrm>
            <a:off x="3581400" y="3648447"/>
            <a:ext cx="4648200" cy="2417504"/>
            <a:chOff x="2057400" y="3648447"/>
            <a:chExt cx="4648200" cy="2417504"/>
          </a:xfrm>
          <a:solidFill>
            <a:schemeClr val="bg1"/>
          </a:solidFill>
        </p:grpSpPr>
        <p:pic>
          <p:nvPicPr>
            <p:cNvPr id="8" name="Picture 7"/>
            <p:cNvPicPr>
              <a:picLocks noChangeAspect="1"/>
            </p:cNvPicPr>
            <p:nvPr/>
          </p:nvPicPr>
          <p:blipFill>
            <a:blip r:embed="rId4"/>
            <a:stretch>
              <a:fillRect/>
            </a:stretch>
          </p:blipFill>
          <p:spPr>
            <a:xfrm>
              <a:off x="2057400" y="3648447"/>
              <a:ext cx="4648200" cy="2417504"/>
            </a:xfrm>
            <a:prstGeom prst="rect">
              <a:avLst/>
            </a:prstGeom>
            <a:grpFill/>
          </p:spPr>
        </p:pic>
        <p:sp>
          <p:nvSpPr>
            <p:cNvPr id="9" name="TextBox 8"/>
            <p:cNvSpPr txBox="1"/>
            <p:nvPr/>
          </p:nvSpPr>
          <p:spPr>
            <a:xfrm>
              <a:off x="5850466" y="4819099"/>
              <a:ext cx="381000" cy="369332"/>
            </a:xfrm>
            <a:prstGeom prst="rect">
              <a:avLst/>
            </a:prstGeom>
            <a:grpFill/>
          </p:spPr>
          <p:txBody>
            <a:bodyPr wrap="square" rtlCol="0">
              <a:spAutoFit/>
            </a:bodyPr>
            <a:lstStyle/>
            <a:p>
              <a:endParaRPr lang="en-US" dirty="0"/>
            </a:p>
          </p:txBody>
        </p:sp>
        <p:sp>
          <p:nvSpPr>
            <p:cNvPr id="2" name="TextBox 1"/>
            <p:cNvSpPr txBox="1"/>
            <p:nvPr/>
          </p:nvSpPr>
          <p:spPr>
            <a:xfrm>
              <a:off x="2057400" y="3673846"/>
              <a:ext cx="934329" cy="785611"/>
            </a:xfrm>
            <a:prstGeom prst="rect">
              <a:avLst/>
            </a:prstGeom>
            <a:grpFill/>
          </p:spPr>
          <p:txBody>
            <a:bodyPr wrap="square" rtlCol="0">
              <a:spAutoFit/>
            </a:bodyPr>
            <a:lstStyle/>
            <a:p>
              <a:endParaRPr lang="en-US" dirty="0"/>
            </a:p>
          </p:txBody>
        </p:sp>
      </p:grpSp>
    </p:spTree>
    <p:extLst>
      <p:ext uri="{BB962C8B-B14F-4D97-AF65-F5344CB8AC3E}">
        <p14:creationId xmlns:p14="http://schemas.microsoft.com/office/powerpoint/2010/main" val="7232722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anim calcmode="lin" valueType="num">
                                      <p:cBhvr additive="base">
                                        <p:cTn id="7" dur="500" fill="hold"/>
                                        <p:tgtEl>
                                          <p:spTgt spid="819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195">
                                            <p:txEl>
                                              <p:pRg st="1" end="1"/>
                                            </p:txEl>
                                          </p:spTgt>
                                        </p:tgtEl>
                                        <p:attrNameLst>
                                          <p:attrName>style.visibility</p:attrName>
                                        </p:attrNameLst>
                                      </p:cBhvr>
                                      <p:to>
                                        <p:strVal val="visible"/>
                                      </p:to>
                                    </p:set>
                                    <p:anim calcmode="lin" valueType="num">
                                      <p:cBhvr additive="base">
                                        <p:cTn id="13" dur="500" fill="hold"/>
                                        <p:tgtEl>
                                          <p:spTgt spid="819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819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a:xfrm>
            <a:off x="2082800" y="1600201"/>
            <a:ext cx="6858000" cy="1646237"/>
          </a:xfrm>
        </p:spPr>
        <p:txBody>
          <a:bodyPr/>
          <a:lstStyle/>
          <a:p>
            <a:r>
              <a:rPr lang="en-US" altLang="en-US" dirty="0" smtClean="0"/>
              <a:t>Notes</a:t>
            </a:r>
          </a:p>
        </p:txBody>
      </p:sp>
      <p:sp>
        <p:nvSpPr>
          <p:cNvPr id="2" name="TextBox 1"/>
          <p:cNvSpPr txBox="1"/>
          <p:nvPr/>
        </p:nvSpPr>
        <p:spPr>
          <a:xfrm>
            <a:off x="7167821" y="3015605"/>
            <a:ext cx="1635512" cy="461665"/>
          </a:xfrm>
          <a:prstGeom prst="rect">
            <a:avLst/>
          </a:prstGeom>
          <a:noFill/>
        </p:spPr>
        <p:txBody>
          <a:bodyPr wrap="none" rtlCol="0">
            <a:spAutoFit/>
          </a:bodyPr>
          <a:lstStyle/>
          <a:p>
            <a:r>
              <a:rPr lang="en-US" sz="2400" dirty="0"/>
              <a:t>Chapter 8.3</a:t>
            </a:r>
            <a:endParaRPr lang="en-US" sz="2400" dirty="0"/>
          </a:p>
        </p:txBody>
      </p:sp>
    </p:spTree>
    <p:extLst>
      <p:ext uri="{BB962C8B-B14F-4D97-AF65-F5344CB8AC3E}">
        <p14:creationId xmlns:p14="http://schemas.microsoft.com/office/powerpoint/2010/main" val="91525009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2165253" y="427887"/>
            <a:ext cx="6348413" cy="685800"/>
          </a:xfrm>
        </p:spPr>
        <p:txBody>
          <a:bodyPr>
            <a:normAutofit/>
          </a:bodyPr>
          <a:lstStyle/>
          <a:p>
            <a:pPr algn="r"/>
            <a:r>
              <a:rPr lang="en-US" altLang="en-US" dirty="0" smtClean="0"/>
              <a:t>Trigonometry</a:t>
            </a:r>
          </a:p>
        </p:txBody>
      </p:sp>
      <mc:AlternateContent xmlns:mc="http://schemas.openxmlformats.org/markup-compatibility/2006">
        <mc:Choice xmlns:a14="http://schemas.microsoft.com/office/drawing/2010/main" Requires="a14">
          <p:sp>
            <p:nvSpPr>
              <p:cNvPr id="8195" name="Rectangle 3"/>
              <p:cNvSpPr>
                <a:spLocks noGrp="1" noChangeArrowheads="1"/>
              </p:cNvSpPr>
              <p:nvPr>
                <p:ph idx="1"/>
              </p:nvPr>
            </p:nvSpPr>
            <p:spPr>
              <a:xfrm>
                <a:off x="2133600" y="1483019"/>
                <a:ext cx="7315200" cy="1821496"/>
              </a:xfrm>
            </p:spPr>
            <p:txBody>
              <a:bodyPr>
                <a:normAutofit/>
              </a:bodyPr>
              <a:lstStyle/>
              <a:p>
                <a:r>
                  <a:rPr lang="en-US" altLang="en-US" dirty="0" smtClean="0">
                    <a:solidFill>
                      <a:schemeClr val="tx1"/>
                    </a:solidFill>
                  </a:rPr>
                  <a:t>The function “cosine” is defined as being the “adjacent” side over the “hypotenuse”. That means </a:t>
                </a:r>
                <a:r>
                  <a:rPr lang="en-US" altLang="en-US" i="1" dirty="0" smtClean="0">
                    <a:solidFill>
                      <a:srgbClr val="FFFF00"/>
                    </a:solidFill>
                  </a:rPr>
                  <a:t>the </a:t>
                </a:r>
                <a:r>
                  <a:rPr lang="en-US" altLang="en-US" i="1" dirty="0" smtClean="0">
                    <a:solidFill>
                      <a:srgbClr val="FFFF00"/>
                    </a:solidFill>
                  </a:rPr>
                  <a:t>value of cosine for angle B is the opposite side divided by the hypotenuse</a:t>
                </a:r>
                <a:r>
                  <a:rPr lang="en-US" altLang="en-US" i="1" dirty="0" smtClean="0">
                    <a:solidFill>
                      <a:schemeClr val="tx1"/>
                    </a:solidFill>
                  </a:rPr>
                  <a:t>. </a:t>
                </a:r>
                <a:endParaRPr lang="en-US" altLang="en-US" dirty="0" smtClean="0">
                  <a:solidFill>
                    <a:schemeClr val="tx1"/>
                  </a:solidFill>
                </a:endParaRPr>
              </a:p>
              <a:p>
                <a:r>
                  <a:rPr lang="en-US" altLang="en-US" dirty="0" smtClean="0">
                    <a:solidFill>
                      <a:schemeClr val="tx1"/>
                    </a:solidFill>
                  </a:rPr>
                  <a:t>cos(B) = </a:t>
                </a:r>
                <a14:m>
                  <m:oMath xmlns:m="http://schemas.openxmlformats.org/officeDocument/2006/math">
                    <m:f>
                      <m:fPr>
                        <m:ctrlPr>
                          <a:rPr lang="en-US" altLang="en-US" sz="2400" i="1">
                            <a:latin typeface="Cambria Math" panose="02040503050406030204" pitchFamily="18" charset="0"/>
                          </a:rPr>
                        </m:ctrlPr>
                      </m:fPr>
                      <m:num>
                        <m:r>
                          <a:rPr lang="en-US" altLang="en-US" sz="2400" i="1">
                            <a:latin typeface="Cambria Math" panose="02040503050406030204" pitchFamily="18" charset="0"/>
                          </a:rPr>
                          <m:t>𝑎𝑑𝑗𝑎𝑐𝑒𝑛𝑡</m:t>
                        </m:r>
                        <m:r>
                          <a:rPr lang="en-US" altLang="en-US" sz="2400" i="1">
                            <a:latin typeface="Cambria Math" panose="02040503050406030204" pitchFamily="18" charset="0"/>
                          </a:rPr>
                          <m:t> </m:t>
                        </m:r>
                        <m:r>
                          <a:rPr lang="en-US" altLang="en-US" sz="2400" i="1">
                            <a:latin typeface="Cambria Math" panose="02040503050406030204" pitchFamily="18" charset="0"/>
                          </a:rPr>
                          <m:t>𝑠𝑖𝑑𝑒</m:t>
                        </m:r>
                      </m:num>
                      <m:den>
                        <m:r>
                          <a:rPr lang="en-US" altLang="en-US" sz="2400" i="1">
                            <a:latin typeface="Cambria Math" panose="02040503050406030204" pitchFamily="18" charset="0"/>
                          </a:rPr>
                          <m:t>h𝑦𝑝𝑜𝑡𝑒𝑛𝑢𝑠𝑒</m:t>
                        </m:r>
                      </m:den>
                    </m:f>
                  </m:oMath>
                </a14:m>
                <a:r>
                  <a:rPr lang="en-US" altLang="en-US" sz="2400" dirty="0"/>
                  <a:t> = </a:t>
                </a:r>
                <a14:m>
                  <m:oMath xmlns:m="http://schemas.openxmlformats.org/officeDocument/2006/math">
                    <m:f>
                      <m:fPr>
                        <m:ctrlPr>
                          <a:rPr lang="en-US" altLang="en-US" sz="2400" i="1">
                            <a:latin typeface="Cambria Math" panose="02040503050406030204" pitchFamily="18" charset="0"/>
                          </a:rPr>
                        </m:ctrlPr>
                      </m:fPr>
                      <m:num>
                        <m:r>
                          <a:rPr lang="en-US" altLang="en-US" sz="2400" i="1">
                            <a:latin typeface="Cambria Math" panose="02040503050406030204" pitchFamily="18" charset="0"/>
                          </a:rPr>
                          <m:t>𝑎</m:t>
                        </m:r>
                      </m:num>
                      <m:den>
                        <m:r>
                          <a:rPr lang="en-US" altLang="en-US" sz="2400" i="1">
                            <a:latin typeface="Cambria Math" panose="02040503050406030204" pitchFamily="18" charset="0"/>
                          </a:rPr>
                          <m:t>𝑐</m:t>
                        </m:r>
                      </m:den>
                    </m:f>
                  </m:oMath>
                </a14:m>
                <a:endParaRPr lang="en-US" altLang="en-US" sz="2400" dirty="0"/>
              </a:p>
            </p:txBody>
          </p:sp>
        </mc:Choice>
        <mc:Fallback>
          <p:sp>
            <p:nvSpPr>
              <p:cNvPr id="8195" name="Rectangle 3"/>
              <p:cNvSpPr>
                <a:spLocks noGrp="1" noRot="1" noChangeAspect="1" noMove="1" noResize="1" noEditPoints="1" noAdjustHandles="1" noChangeArrowheads="1" noChangeShapeType="1" noTextEdit="1"/>
              </p:cNvSpPr>
              <p:nvPr>
                <p:ph idx="1"/>
              </p:nvPr>
            </p:nvSpPr>
            <p:spPr>
              <a:xfrm>
                <a:off x="2133600" y="1483019"/>
                <a:ext cx="7315200" cy="1821496"/>
              </a:xfrm>
              <a:blipFill rotWithShape="0">
                <a:blip r:embed="rId3"/>
                <a:stretch>
                  <a:fillRect l="-167" t="-2007" r="-417"/>
                </a:stretch>
              </a:blipFill>
            </p:spPr>
            <p:txBody>
              <a:bodyPr/>
              <a:lstStyle/>
              <a:p>
                <a:r>
                  <a:rPr lang="en-US">
                    <a:noFill/>
                  </a:rPr>
                  <a:t> </a:t>
                </a:r>
              </a:p>
            </p:txBody>
          </p:sp>
        </mc:Fallback>
      </mc:AlternateContent>
      <p:sp>
        <p:nvSpPr>
          <p:cNvPr id="3" name="TextBox 2"/>
          <p:cNvSpPr txBox="1"/>
          <p:nvPr/>
        </p:nvSpPr>
        <p:spPr>
          <a:xfrm>
            <a:off x="6266919" y="1113687"/>
            <a:ext cx="2073068" cy="369332"/>
          </a:xfrm>
          <a:prstGeom prst="rect">
            <a:avLst/>
          </a:prstGeom>
          <a:noFill/>
        </p:spPr>
        <p:txBody>
          <a:bodyPr wrap="none" rtlCol="0">
            <a:spAutoFit/>
          </a:bodyPr>
          <a:lstStyle/>
          <a:p>
            <a:r>
              <a:rPr lang="en-US" dirty="0"/>
              <a:t>Trigonometric ratios</a:t>
            </a:r>
            <a:endParaRPr lang="en-US" dirty="0"/>
          </a:p>
        </p:txBody>
      </p:sp>
      <p:grpSp>
        <p:nvGrpSpPr>
          <p:cNvPr id="5" name="Group 4"/>
          <p:cNvGrpSpPr/>
          <p:nvPr/>
        </p:nvGrpSpPr>
        <p:grpSpPr>
          <a:xfrm>
            <a:off x="3581400" y="3648447"/>
            <a:ext cx="4648200" cy="2417504"/>
            <a:chOff x="2057400" y="3648447"/>
            <a:chExt cx="4648200" cy="2417504"/>
          </a:xfrm>
          <a:solidFill>
            <a:schemeClr val="bg1"/>
          </a:solidFill>
        </p:grpSpPr>
        <p:pic>
          <p:nvPicPr>
            <p:cNvPr id="8" name="Picture 7"/>
            <p:cNvPicPr>
              <a:picLocks noChangeAspect="1"/>
            </p:cNvPicPr>
            <p:nvPr/>
          </p:nvPicPr>
          <p:blipFill>
            <a:blip r:embed="rId4"/>
            <a:stretch>
              <a:fillRect/>
            </a:stretch>
          </p:blipFill>
          <p:spPr>
            <a:xfrm>
              <a:off x="2057400" y="3648447"/>
              <a:ext cx="4648200" cy="2417504"/>
            </a:xfrm>
            <a:prstGeom prst="rect">
              <a:avLst/>
            </a:prstGeom>
            <a:grpFill/>
          </p:spPr>
        </p:pic>
        <p:sp>
          <p:nvSpPr>
            <p:cNvPr id="9" name="TextBox 8"/>
            <p:cNvSpPr txBox="1"/>
            <p:nvPr/>
          </p:nvSpPr>
          <p:spPr>
            <a:xfrm>
              <a:off x="5850466" y="4819099"/>
              <a:ext cx="381000" cy="369332"/>
            </a:xfrm>
            <a:prstGeom prst="rect">
              <a:avLst/>
            </a:prstGeom>
            <a:grpFill/>
          </p:spPr>
          <p:txBody>
            <a:bodyPr wrap="square" rtlCol="0">
              <a:spAutoFit/>
            </a:bodyPr>
            <a:lstStyle/>
            <a:p>
              <a:endParaRPr lang="en-US" dirty="0"/>
            </a:p>
          </p:txBody>
        </p:sp>
        <p:sp>
          <p:nvSpPr>
            <p:cNvPr id="2" name="TextBox 1"/>
            <p:cNvSpPr txBox="1"/>
            <p:nvPr/>
          </p:nvSpPr>
          <p:spPr>
            <a:xfrm>
              <a:off x="2057400" y="3673846"/>
              <a:ext cx="948397" cy="799679"/>
            </a:xfrm>
            <a:prstGeom prst="rect">
              <a:avLst/>
            </a:prstGeom>
            <a:grpFill/>
          </p:spPr>
          <p:txBody>
            <a:bodyPr wrap="square" rtlCol="0">
              <a:spAutoFit/>
            </a:bodyPr>
            <a:lstStyle/>
            <a:p>
              <a:endParaRPr lang="en-US" dirty="0"/>
            </a:p>
          </p:txBody>
        </p:sp>
      </p:grpSp>
    </p:spTree>
    <p:extLst>
      <p:ext uri="{BB962C8B-B14F-4D97-AF65-F5344CB8AC3E}">
        <p14:creationId xmlns:p14="http://schemas.microsoft.com/office/powerpoint/2010/main" val="36289216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anim calcmode="lin" valueType="num">
                                      <p:cBhvr additive="base">
                                        <p:cTn id="7" dur="500" fill="hold"/>
                                        <p:tgtEl>
                                          <p:spTgt spid="819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195">
                                            <p:txEl>
                                              <p:pRg st="1" end="1"/>
                                            </p:txEl>
                                          </p:spTgt>
                                        </p:tgtEl>
                                        <p:attrNameLst>
                                          <p:attrName>style.visibility</p:attrName>
                                        </p:attrNameLst>
                                      </p:cBhvr>
                                      <p:to>
                                        <p:strVal val="visible"/>
                                      </p:to>
                                    </p:set>
                                    <p:anim calcmode="lin" valueType="num">
                                      <p:cBhvr additive="base">
                                        <p:cTn id="13" dur="500" fill="hold"/>
                                        <p:tgtEl>
                                          <p:spTgt spid="819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819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2165253" y="427887"/>
            <a:ext cx="6348413" cy="685800"/>
          </a:xfrm>
        </p:spPr>
        <p:txBody>
          <a:bodyPr>
            <a:normAutofit/>
          </a:bodyPr>
          <a:lstStyle/>
          <a:p>
            <a:pPr algn="r"/>
            <a:r>
              <a:rPr lang="en-US" altLang="en-US" dirty="0" smtClean="0"/>
              <a:t>Trigonometry</a:t>
            </a:r>
          </a:p>
        </p:txBody>
      </p:sp>
      <mc:AlternateContent xmlns:mc="http://schemas.openxmlformats.org/markup-compatibility/2006">
        <mc:Choice xmlns:a14="http://schemas.microsoft.com/office/drawing/2010/main" Requires="a14">
          <p:sp>
            <p:nvSpPr>
              <p:cNvPr id="8195" name="Rectangle 3"/>
              <p:cNvSpPr>
                <a:spLocks noGrp="1" noChangeArrowheads="1"/>
              </p:cNvSpPr>
              <p:nvPr>
                <p:ph idx="1"/>
              </p:nvPr>
            </p:nvSpPr>
            <p:spPr>
              <a:xfrm>
                <a:off x="2133600" y="1483019"/>
                <a:ext cx="7315200" cy="1821496"/>
              </a:xfrm>
            </p:spPr>
            <p:txBody>
              <a:bodyPr>
                <a:normAutofit/>
              </a:bodyPr>
              <a:lstStyle/>
              <a:p>
                <a:r>
                  <a:rPr lang="en-US" altLang="en-US" dirty="0" smtClean="0">
                    <a:solidFill>
                      <a:schemeClr val="tx1"/>
                    </a:solidFill>
                  </a:rPr>
                  <a:t>The function “tangent” is defined as being the “opposite” side over the “adjacent” side. That means </a:t>
                </a:r>
                <a:r>
                  <a:rPr lang="en-US" altLang="en-US" i="1" dirty="0" smtClean="0">
                    <a:solidFill>
                      <a:srgbClr val="FF0000"/>
                    </a:solidFill>
                  </a:rPr>
                  <a:t>the </a:t>
                </a:r>
                <a:r>
                  <a:rPr lang="en-US" altLang="en-US" i="1" dirty="0" smtClean="0">
                    <a:solidFill>
                      <a:srgbClr val="FF0000"/>
                    </a:solidFill>
                  </a:rPr>
                  <a:t>value of tangent for angle B is the opposite side divided by the adjacent side</a:t>
                </a:r>
                <a:r>
                  <a:rPr lang="en-US" altLang="en-US" i="1" dirty="0" smtClean="0">
                    <a:solidFill>
                      <a:schemeClr val="tx1"/>
                    </a:solidFill>
                  </a:rPr>
                  <a:t>. </a:t>
                </a:r>
                <a:endParaRPr lang="en-US" altLang="en-US" dirty="0" smtClean="0">
                  <a:solidFill>
                    <a:schemeClr val="tx1"/>
                  </a:solidFill>
                </a:endParaRPr>
              </a:p>
              <a:p>
                <a:r>
                  <a:rPr lang="en-US" altLang="en-US" dirty="0" smtClean="0">
                    <a:solidFill>
                      <a:schemeClr val="tx1"/>
                    </a:solidFill>
                  </a:rPr>
                  <a:t>tan(B) = </a:t>
                </a:r>
                <a14:m>
                  <m:oMath xmlns:m="http://schemas.openxmlformats.org/officeDocument/2006/math">
                    <m:f>
                      <m:fPr>
                        <m:ctrlPr>
                          <a:rPr lang="en-US" altLang="en-US" sz="2400" i="1">
                            <a:latin typeface="Cambria Math" panose="02040503050406030204" pitchFamily="18" charset="0"/>
                          </a:rPr>
                        </m:ctrlPr>
                      </m:fPr>
                      <m:num>
                        <m:r>
                          <a:rPr lang="en-US" altLang="en-US" sz="2400" i="1">
                            <a:latin typeface="Cambria Math" panose="02040503050406030204" pitchFamily="18" charset="0"/>
                          </a:rPr>
                          <m:t>𝑜𝑝𝑝𝑜𝑠𝑖𝑡𝑒</m:t>
                        </m:r>
                        <m:r>
                          <a:rPr lang="en-US" altLang="en-US" sz="2400" i="1">
                            <a:latin typeface="Cambria Math" panose="02040503050406030204" pitchFamily="18" charset="0"/>
                          </a:rPr>
                          <m:t> </m:t>
                        </m:r>
                        <m:r>
                          <a:rPr lang="en-US" altLang="en-US" sz="2400" i="1">
                            <a:latin typeface="Cambria Math" panose="02040503050406030204" pitchFamily="18" charset="0"/>
                          </a:rPr>
                          <m:t>𝑠𝑖𝑑𝑒</m:t>
                        </m:r>
                      </m:num>
                      <m:den>
                        <m:r>
                          <a:rPr lang="en-US" altLang="en-US" sz="2400" i="1">
                            <a:latin typeface="Cambria Math" panose="02040503050406030204" pitchFamily="18" charset="0"/>
                          </a:rPr>
                          <m:t>𝑎𝑑𝑗𝑎𝑐𝑒𝑛𝑡</m:t>
                        </m:r>
                        <m:r>
                          <a:rPr lang="en-US" altLang="en-US" sz="2400" i="1">
                            <a:latin typeface="Cambria Math" panose="02040503050406030204" pitchFamily="18" charset="0"/>
                          </a:rPr>
                          <m:t> </m:t>
                        </m:r>
                        <m:r>
                          <a:rPr lang="en-US" altLang="en-US" sz="2400" i="1">
                            <a:latin typeface="Cambria Math" panose="02040503050406030204" pitchFamily="18" charset="0"/>
                          </a:rPr>
                          <m:t>𝑠𝑖𝑑𝑒</m:t>
                        </m:r>
                      </m:den>
                    </m:f>
                  </m:oMath>
                </a14:m>
                <a:r>
                  <a:rPr lang="en-US" altLang="en-US" sz="2400" dirty="0"/>
                  <a:t> = </a:t>
                </a:r>
                <a14:m>
                  <m:oMath xmlns:m="http://schemas.openxmlformats.org/officeDocument/2006/math">
                    <m:f>
                      <m:fPr>
                        <m:ctrlPr>
                          <a:rPr lang="en-US" altLang="en-US" sz="2400" i="1">
                            <a:latin typeface="Cambria Math" panose="02040503050406030204" pitchFamily="18" charset="0"/>
                          </a:rPr>
                        </m:ctrlPr>
                      </m:fPr>
                      <m:num>
                        <m:r>
                          <a:rPr lang="en-US" altLang="en-US" sz="2400" i="1">
                            <a:latin typeface="Cambria Math" panose="02040503050406030204" pitchFamily="18" charset="0"/>
                          </a:rPr>
                          <m:t>𝑏</m:t>
                        </m:r>
                      </m:num>
                      <m:den>
                        <m:r>
                          <a:rPr lang="en-US" altLang="en-US" sz="2400" i="1">
                            <a:latin typeface="Cambria Math" panose="02040503050406030204" pitchFamily="18" charset="0"/>
                          </a:rPr>
                          <m:t>𝑎</m:t>
                        </m:r>
                      </m:den>
                    </m:f>
                  </m:oMath>
                </a14:m>
                <a:endParaRPr lang="en-US" altLang="en-US" sz="2400" dirty="0"/>
              </a:p>
            </p:txBody>
          </p:sp>
        </mc:Choice>
        <mc:Fallback>
          <p:sp>
            <p:nvSpPr>
              <p:cNvPr id="8195" name="Rectangle 3"/>
              <p:cNvSpPr>
                <a:spLocks noGrp="1" noRot="1" noChangeAspect="1" noMove="1" noResize="1" noEditPoints="1" noAdjustHandles="1" noChangeArrowheads="1" noChangeShapeType="1" noTextEdit="1"/>
              </p:cNvSpPr>
              <p:nvPr>
                <p:ph idx="1"/>
              </p:nvPr>
            </p:nvSpPr>
            <p:spPr>
              <a:xfrm>
                <a:off x="2133600" y="1483019"/>
                <a:ext cx="7315200" cy="1821496"/>
              </a:xfrm>
              <a:blipFill rotWithShape="0">
                <a:blip r:embed="rId3"/>
                <a:stretch>
                  <a:fillRect l="-167" t="-2007"/>
                </a:stretch>
              </a:blipFill>
            </p:spPr>
            <p:txBody>
              <a:bodyPr/>
              <a:lstStyle/>
              <a:p>
                <a:r>
                  <a:rPr lang="en-US">
                    <a:noFill/>
                  </a:rPr>
                  <a:t> </a:t>
                </a:r>
              </a:p>
            </p:txBody>
          </p:sp>
        </mc:Fallback>
      </mc:AlternateContent>
      <p:sp>
        <p:nvSpPr>
          <p:cNvPr id="3" name="TextBox 2"/>
          <p:cNvSpPr txBox="1"/>
          <p:nvPr/>
        </p:nvSpPr>
        <p:spPr>
          <a:xfrm>
            <a:off x="6266919" y="1113687"/>
            <a:ext cx="2073068" cy="369332"/>
          </a:xfrm>
          <a:prstGeom prst="rect">
            <a:avLst/>
          </a:prstGeom>
          <a:noFill/>
        </p:spPr>
        <p:txBody>
          <a:bodyPr wrap="none" rtlCol="0">
            <a:spAutoFit/>
          </a:bodyPr>
          <a:lstStyle/>
          <a:p>
            <a:r>
              <a:rPr lang="en-US" dirty="0"/>
              <a:t>Trigonometric ratios</a:t>
            </a:r>
            <a:endParaRPr lang="en-US" dirty="0"/>
          </a:p>
        </p:txBody>
      </p:sp>
      <p:grpSp>
        <p:nvGrpSpPr>
          <p:cNvPr id="5" name="Group 4"/>
          <p:cNvGrpSpPr/>
          <p:nvPr/>
        </p:nvGrpSpPr>
        <p:grpSpPr>
          <a:xfrm>
            <a:off x="3581400" y="3648447"/>
            <a:ext cx="4648200" cy="2417504"/>
            <a:chOff x="2057400" y="3648447"/>
            <a:chExt cx="4648200" cy="2417504"/>
          </a:xfrm>
        </p:grpSpPr>
        <p:pic>
          <p:nvPicPr>
            <p:cNvPr id="8" name="Picture 7"/>
            <p:cNvPicPr>
              <a:picLocks noChangeAspect="1"/>
            </p:cNvPicPr>
            <p:nvPr/>
          </p:nvPicPr>
          <p:blipFill>
            <a:blip r:embed="rId4"/>
            <a:stretch>
              <a:fillRect/>
            </a:stretch>
          </p:blipFill>
          <p:spPr>
            <a:xfrm>
              <a:off x="2057400" y="3648447"/>
              <a:ext cx="4648200" cy="2417504"/>
            </a:xfrm>
            <a:prstGeom prst="rect">
              <a:avLst/>
            </a:prstGeom>
          </p:spPr>
        </p:pic>
        <p:sp>
          <p:nvSpPr>
            <p:cNvPr id="9" name="TextBox 8"/>
            <p:cNvSpPr txBox="1"/>
            <p:nvPr/>
          </p:nvSpPr>
          <p:spPr>
            <a:xfrm>
              <a:off x="5850466" y="4819099"/>
              <a:ext cx="381000" cy="369332"/>
            </a:xfrm>
            <a:prstGeom prst="rect">
              <a:avLst/>
            </a:prstGeom>
            <a:solidFill>
              <a:schemeClr val="bg1"/>
            </a:solidFill>
          </p:spPr>
          <p:txBody>
            <a:bodyPr wrap="square" rtlCol="0">
              <a:spAutoFit/>
            </a:bodyPr>
            <a:lstStyle/>
            <a:p>
              <a:endParaRPr lang="en-US" dirty="0"/>
            </a:p>
          </p:txBody>
        </p:sp>
        <p:sp>
          <p:nvSpPr>
            <p:cNvPr id="2" name="TextBox 1"/>
            <p:cNvSpPr txBox="1"/>
            <p:nvPr/>
          </p:nvSpPr>
          <p:spPr>
            <a:xfrm>
              <a:off x="2057400" y="3673846"/>
              <a:ext cx="962465" cy="813747"/>
            </a:xfrm>
            <a:prstGeom prst="rect">
              <a:avLst/>
            </a:prstGeom>
            <a:solidFill>
              <a:schemeClr val="bg1"/>
            </a:solidFill>
          </p:spPr>
          <p:txBody>
            <a:bodyPr wrap="square" rtlCol="0">
              <a:spAutoFit/>
            </a:bodyPr>
            <a:lstStyle/>
            <a:p>
              <a:endParaRPr lang="en-US" dirty="0"/>
            </a:p>
          </p:txBody>
        </p:sp>
      </p:grpSp>
    </p:spTree>
    <p:extLst>
      <p:ext uri="{BB962C8B-B14F-4D97-AF65-F5344CB8AC3E}">
        <p14:creationId xmlns:p14="http://schemas.microsoft.com/office/powerpoint/2010/main" val="1602127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anim calcmode="lin" valueType="num">
                                      <p:cBhvr additive="base">
                                        <p:cTn id="7" dur="500" fill="hold"/>
                                        <p:tgtEl>
                                          <p:spTgt spid="819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195">
                                            <p:txEl>
                                              <p:pRg st="1" end="1"/>
                                            </p:txEl>
                                          </p:spTgt>
                                        </p:tgtEl>
                                        <p:attrNameLst>
                                          <p:attrName>style.visibility</p:attrName>
                                        </p:attrNameLst>
                                      </p:cBhvr>
                                      <p:to>
                                        <p:strVal val="visible"/>
                                      </p:to>
                                    </p:set>
                                    <p:anim calcmode="lin" valueType="num">
                                      <p:cBhvr additive="base">
                                        <p:cTn id="13" dur="500" fill="hold"/>
                                        <p:tgtEl>
                                          <p:spTgt spid="819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819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2165253" y="427887"/>
            <a:ext cx="6348413" cy="685800"/>
          </a:xfrm>
        </p:spPr>
        <p:txBody>
          <a:bodyPr>
            <a:normAutofit/>
          </a:bodyPr>
          <a:lstStyle/>
          <a:p>
            <a:pPr algn="r"/>
            <a:r>
              <a:rPr lang="en-US" altLang="en-US" dirty="0" smtClean="0"/>
              <a:t>Trigonometry</a:t>
            </a:r>
          </a:p>
        </p:txBody>
      </p:sp>
      <p:sp>
        <p:nvSpPr>
          <p:cNvPr id="8195" name="Rectangle 3"/>
          <p:cNvSpPr>
            <a:spLocks noGrp="1" noChangeArrowheads="1"/>
          </p:cNvSpPr>
          <p:nvPr>
            <p:ph idx="1"/>
          </p:nvPr>
        </p:nvSpPr>
        <p:spPr>
          <a:xfrm>
            <a:off x="2133601" y="1483020"/>
            <a:ext cx="6348413" cy="1564981"/>
          </a:xfrm>
        </p:spPr>
        <p:txBody>
          <a:bodyPr>
            <a:normAutofit/>
          </a:bodyPr>
          <a:lstStyle/>
          <a:p>
            <a:pPr>
              <a:buSzPct val="100000"/>
              <a:buFont typeface="Wingdings" panose="05000000000000000000" pitchFamily="2" charset="2"/>
              <a:buChar char="v"/>
            </a:pPr>
            <a:r>
              <a:rPr lang="en-US" altLang="en-US" dirty="0" smtClean="0">
                <a:solidFill>
                  <a:schemeClr val="tx1"/>
                </a:solidFill>
              </a:rPr>
              <a:t>The trigonometric ratios are:</a:t>
            </a:r>
          </a:p>
          <a:p>
            <a:pPr marL="640080" lvl="1">
              <a:lnSpc>
                <a:spcPct val="108000"/>
              </a:lnSpc>
              <a:spcBef>
                <a:spcPts val="600"/>
              </a:spcBef>
              <a:buFont typeface="Courier New" panose="02070309020205020404" pitchFamily="49" charset="0"/>
              <a:buChar char="o"/>
            </a:pPr>
            <a:r>
              <a:rPr lang="en-US" altLang="en-US" sz="1800" dirty="0"/>
              <a:t>Sine: opposite side over hypotenuse (SOH</a:t>
            </a:r>
            <a:r>
              <a:rPr lang="en-US" altLang="en-US" sz="1800" dirty="0"/>
              <a:t>)</a:t>
            </a:r>
            <a:endParaRPr lang="en-US" altLang="en-US" sz="1800" dirty="0"/>
          </a:p>
          <a:p>
            <a:pPr marL="640080" lvl="1">
              <a:lnSpc>
                <a:spcPct val="108000"/>
              </a:lnSpc>
              <a:spcBef>
                <a:spcPts val="600"/>
              </a:spcBef>
              <a:buFont typeface="Courier New" panose="02070309020205020404" pitchFamily="49" charset="0"/>
              <a:buChar char="o"/>
            </a:pPr>
            <a:r>
              <a:rPr lang="en-US" altLang="en-US" sz="1800" dirty="0"/>
              <a:t>Cosine: adjacent side over hypotenuse (CAH)</a:t>
            </a:r>
          </a:p>
          <a:p>
            <a:pPr marL="640080" lvl="1">
              <a:lnSpc>
                <a:spcPct val="108000"/>
              </a:lnSpc>
              <a:spcBef>
                <a:spcPts val="600"/>
              </a:spcBef>
              <a:buFont typeface="Courier New" panose="02070309020205020404" pitchFamily="49" charset="0"/>
              <a:buChar char="o"/>
            </a:pPr>
            <a:r>
              <a:rPr lang="en-US" altLang="en-US" sz="1800" dirty="0"/>
              <a:t>Tangent: opposite side over adjacent side (TOA</a:t>
            </a:r>
            <a:r>
              <a:rPr lang="en-US" altLang="en-US" sz="1800" dirty="0"/>
              <a:t>)</a:t>
            </a:r>
          </a:p>
        </p:txBody>
      </p:sp>
      <p:sp>
        <p:nvSpPr>
          <p:cNvPr id="3" name="TextBox 2"/>
          <p:cNvSpPr txBox="1"/>
          <p:nvPr/>
        </p:nvSpPr>
        <p:spPr>
          <a:xfrm>
            <a:off x="6266919" y="1113687"/>
            <a:ext cx="2073068" cy="369332"/>
          </a:xfrm>
          <a:prstGeom prst="rect">
            <a:avLst/>
          </a:prstGeom>
          <a:noFill/>
        </p:spPr>
        <p:txBody>
          <a:bodyPr wrap="none" rtlCol="0">
            <a:spAutoFit/>
          </a:bodyPr>
          <a:lstStyle/>
          <a:p>
            <a:r>
              <a:rPr lang="en-US" dirty="0"/>
              <a:t>Trigonometric ratios</a:t>
            </a:r>
            <a:endParaRPr lang="en-US" dirty="0"/>
          </a:p>
        </p:txBody>
      </p:sp>
      <p:pic>
        <p:nvPicPr>
          <p:cNvPr id="2" name="Picture 1"/>
          <p:cNvPicPr>
            <a:picLocks noChangeAspect="1"/>
          </p:cNvPicPr>
          <p:nvPr/>
        </p:nvPicPr>
        <p:blipFill>
          <a:blip r:embed="rId3"/>
          <a:stretch>
            <a:fillRect/>
          </a:stretch>
        </p:blipFill>
        <p:spPr>
          <a:xfrm>
            <a:off x="7010400" y="3382920"/>
            <a:ext cx="2343150" cy="1617889"/>
          </a:xfrm>
          <a:prstGeom prst="rect">
            <a:avLst/>
          </a:prstGeom>
        </p:spPr>
      </p:pic>
      <p:sp>
        <p:nvSpPr>
          <p:cNvPr id="5" name="TextBox 4"/>
          <p:cNvSpPr txBox="1"/>
          <p:nvPr/>
        </p:nvSpPr>
        <p:spPr>
          <a:xfrm>
            <a:off x="2133600" y="3048001"/>
            <a:ext cx="4375658" cy="1200329"/>
          </a:xfrm>
          <a:prstGeom prst="rect">
            <a:avLst/>
          </a:prstGeom>
          <a:noFill/>
        </p:spPr>
        <p:txBody>
          <a:bodyPr wrap="square" rtlCol="0">
            <a:spAutoFit/>
          </a:bodyPr>
          <a:lstStyle/>
          <a:p>
            <a:pPr marL="285750" indent="-285750">
              <a:buClr>
                <a:schemeClr val="accent1"/>
              </a:buClr>
              <a:buFont typeface="Wingdings" panose="05000000000000000000" pitchFamily="2" charset="2"/>
              <a:buChar char="v"/>
            </a:pPr>
            <a:r>
              <a:rPr lang="en-US" altLang="en-US" dirty="0">
                <a:latin typeface="Trebuchet MS" panose="020B0603020202020204" pitchFamily="34" charset="0"/>
              </a:rPr>
              <a:t>If the lengths of a, b and c are 6, 8 and 10 what are the values of sine, cosine and tangent for angles A and B</a:t>
            </a:r>
            <a:r>
              <a:rPr lang="en-US" altLang="en-US" dirty="0">
                <a:latin typeface="Trebuchet MS" panose="020B0603020202020204" pitchFamily="34" charset="0"/>
              </a:rPr>
              <a:t>?</a:t>
            </a:r>
          </a:p>
        </p:txBody>
      </p:sp>
      <p:sp>
        <p:nvSpPr>
          <p:cNvPr id="6" name="TextBox 5"/>
          <p:cNvSpPr txBox="1"/>
          <p:nvPr/>
        </p:nvSpPr>
        <p:spPr>
          <a:xfrm>
            <a:off x="6212539" y="5598911"/>
            <a:ext cx="3086630" cy="1200329"/>
          </a:xfrm>
          <a:prstGeom prst="rect">
            <a:avLst/>
          </a:prstGeom>
          <a:noFill/>
        </p:spPr>
        <p:txBody>
          <a:bodyPr wrap="square" rtlCol="0">
            <a:spAutoFit/>
          </a:bodyPr>
          <a:lstStyle/>
          <a:p>
            <a:pPr>
              <a:buClr>
                <a:schemeClr val="accent1"/>
              </a:buClr>
            </a:pPr>
            <a:r>
              <a:rPr lang="en-US" altLang="en-US" dirty="0">
                <a:latin typeface="Trebuchet MS" panose="020B0603020202020204" pitchFamily="34" charset="0"/>
              </a:rPr>
              <a:t>Do you notice any patterns? What is Sin(A) and Cos(B)? What are Tan(A) and Tan(B)?</a:t>
            </a:r>
          </a:p>
          <a:p>
            <a:pPr>
              <a:buClr>
                <a:schemeClr val="accent1"/>
              </a:buClr>
            </a:pPr>
            <a:endParaRPr lang="en-US" altLang="en-US" dirty="0">
              <a:latin typeface="Trebuchet MS" panose="020B0603020202020204" pitchFamily="34" charset="0"/>
            </a:endParaRPr>
          </a:p>
        </p:txBody>
      </p:sp>
      <p:sp>
        <p:nvSpPr>
          <p:cNvPr id="4" name="TextBox 3"/>
          <p:cNvSpPr txBox="1"/>
          <p:nvPr/>
        </p:nvSpPr>
        <p:spPr>
          <a:xfrm>
            <a:off x="2016279" y="4191863"/>
            <a:ext cx="3682418" cy="2308324"/>
          </a:xfrm>
          <a:prstGeom prst="rect">
            <a:avLst/>
          </a:prstGeom>
          <a:noFill/>
        </p:spPr>
        <p:txBody>
          <a:bodyPr wrap="none" rtlCol="0">
            <a:spAutoFit/>
          </a:bodyPr>
          <a:lstStyle/>
          <a:p>
            <a:pPr marL="742950" lvl="1" indent="-285750">
              <a:buClr>
                <a:schemeClr val="accent1"/>
              </a:buClr>
              <a:buFont typeface="Courier New" panose="02070309020205020404" pitchFamily="49" charset="0"/>
              <a:buChar char="o"/>
            </a:pPr>
            <a:r>
              <a:rPr lang="en-US" altLang="en-US" dirty="0">
                <a:latin typeface="Trebuchet MS" panose="020B0603020202020204" pitchFamily="34" charset="0"/>
              </a:rPr>
              <a:t>Sin(A) = a/c = 6/10 or 3/5</a:t>
            </a:r>
          </a:p>
          <a:p>
            <a:pPr marL="742950" lvl="1" indent="-285750">
              <a:buClr>
                <a:schemeClr val="accent1"/>
              </a:buClr>
              <a:buFont typeface="Courier New" panose="02070309020205020404" pitchFamily="49" charset="0"/>
              <a:buChar char="o"/>
            </a:pPr>
            <a:r>
              <a:rPr lang="en-US" altLang="en-US" dirty="0">
                <a:latin typeface="Trebuchet MS" panose="020B0603020202020204" pitchFamily="34" charset="0"/>
              </a:rPr>
              <a:t>Cos(A) = b/c = 8/10 or 4/5</a:t>
            </a:r>
          </a:p>
          <a:p>
            <a:pPr marL="742950" lvl="1" indent="-285750">
              <a:buClr>
                <a:schemeClr val="accent1"/>
              </a:buClr>
              <a:buFont typeface="Courier New" panose="02070309020205020404" pitchFamily="49" charset="0"/>
              <a:buChar char="o"/>
            </a:pPr>
            <a:r>
              <a:rPr lang="en-US" altLang="en-US" dirty="0">
                <a:latin typeface="Trebuchet MS" panose="020B0603020202020204" pitchFamily="34" charset="0"/>
              </a:rPr>
              <a:t>Tan(A) = a/b = 6/8 or 3/4</a:t>
            </a:r>
          </a:p>
          <a:p>
            <a:pPr marL="742950" lvl="1" indent="-285750">
              <a:buClr>
                <a:schemeClr val="accent1"/>
              </a:buClr>
              <a:buFont typeface="Courier New" panose="02070309020205020404" pitchFamily="49" charset="0"/>
              <a:buChar char="o"/>
            </a:pPr>
            <a:endParaRPr lang="en-US" altLang="en-US" dirty="0">
              <a:latin typeface="Trebuchet MS" panose="020B0603020202020204" pitchFamily="34" charset="0"/>
            </a:endParaRPr>
          </a:p>
          <a:p>
            <a:pPr marL="742950" lvl="1" indent="-285750">
              <a:buClr>
                <a:schemeClr val="accent1"/>
              </a:buClr>
              <a:buFont typeface="Courier New" panose="02070309020205020404" pitchFamily="49" charset="0"/>
              <a:buChar char="o"/>
            </a:pPr>
            <a:r>
              <a:rPr lang="en-US" altLang="en-US" dirty="0">
                <a:latin typeface="Trebuchet MS" panose="020B0603020202020204" pitchFamily="34" charset="0"/>
              </a:rPr>
              <a:t>Sin(B) = b/c = 8/10 or 4/5</a:t>
            </a:r>
          </a:p>
          <a:p>
            <a:pPr marL="742950" lvl="1" indent="-285750">
              <a:buClr>
                <a:schemeClr val="accent1"/>
              </a:buClr>
              <a:buFont typeface="Courier New" panose="02070309020205020404" pitchFamily="49" charset="0"/>
              <a:buChar char="o"/>
            </a:pPr>
            <a:r>
              <a:rPr lang="en-US" altLang="en-US" dirty="0">
                <a:latin typeface="Trebuchet MS" panose="020B0603020202020204" pitchFamily="34" charset="0"/>
              </a:rPr>
              <a:t>Cos(B) = a/c = 6/10 or 3/5</a:t>
            </a:r>
          </a:p>
          <a:p>
            <a:pPr marL="742950" lvl="1" indent="-285750">
              <a:buClr>
                <a:schemeClr val="accent1"/>
              </a:buClr>
              <a:buFont typeface="Courier New" panose="02070309020205020404" pitchFamily="49" charset="0"/>
              <a:buChar char="o"/>
            </a:pPr>
            <a:r>
              <a:rPr lang="en-US" altLang="en-US" dirty="0">
                <a:latin typeface="Trebuchet MS" panose="020B0603020202020204" pitchFamily="34" charset="0"/>
              </a:rPr>
              <a:t>Tan(B) = b/a = 8/6 or 4/3</a:t>
            </a:r>
          </a:p>
          <a:p>
            <a:endParaRPr lang="en-US" dirty="0"/>
          </a:p>
        </p:txBody>
      </p:sp>
    </p:spTree>
    <p:extLst>
      <p:ext uri="{BB962C8B-B14F-4D97-AF65-F5344CB8AC3E}">
        <p14:creationId xmlns:p14="http://schemas.microsoft.com/office/powerpoint/2010/main" val="6269882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animEffect transition="in" filter="wheel(1)">
                                      <p:cBhvr>
                                        <p:cTn id="7" dur="2000"/>
                                        <p:tgtEl>
                                          <p:spTgt spid="8195">
                                            <p:txEl>
                                              <p:pRg st="0" end="0"/>
                                            </p:txEl>
                                          </p:spTgt>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8195">
                                            <p:txEl>
                                              <p:pRg st="1" end="1"/>
                                            </p:txEl>
                                          </p:spTgt>
                                        </p:tgtEl>
                                        <p:attrNameLst>
                                          <p:attrName>style.visibility</p:attrName>
                                        </p:attrNameLst>
                                      </p:cBhvr>
                                      <p:to>
                                        <p:strVal val="visible"/>
                                      </p:to>
                                    </p:set>
                                    <p:animEffect transition="in" filter="wheel(1)">
                                      <p:cBhvr>
                                        <p:cTn id="10" dur="2000"/>
                                        <p:tgtEl>
                                          <p:spTgt spid="8195">
                                            <p:txEl>
                                              <p:pRg st="1" end="1"/>
                                            </p:txEl>
                                          </p:spTgt>
                                        </p:tgtEl>
                                      </p:cBhvr>
                                    </p:animEffect>
                                  </p:childTnLst>
                                </p:cTn>
                              </p:par>
                              <p:par>
                                <p:cTn id="11" presetID="21" presetClass="entr" presetSubtype="1" fill="hold" grpId="0" nodeType="withEffect">
                                  <p:stCondLst>
                                    <p:cond delay="0"/>
                                  </p:stCondLst>
                                  <p:childTnLst>
                                    <p:set>
                                      <p:cBhvr>
                                        <p:cTn id="12" dur="1" fill="hold">
                                          <p:stCondLst>
                                            <p:cond delay="0"/>
                                          </p:stCondLst>
                                        </p:cTn>
                                        <p:tgtEl>
                                          <p:spTgt spid="8195">
                                            <p:txEl>
                                              <p:pRg st="2" end="2"/>
                                            </p:txEl>
                                          </p:spTgt>
                                        </p:tgtEl>
                                        <p:attrNameLst>
                                          <p:attrName>style.visibility</p:attrName>
                                        </p:attrNameLst>
                                      </p:cBhvr>
                                      <p:to>
                                        <p:strVal val="visible"/>
                                      </p:to>
                                    </p:set>
                                    <p:animEffect transition="in" filter="wheel(1)">
                                      <p:cBhvr>
                                        <p:cTn id="13" dur="2000"/>
                                        <p:tgtEl>
                                          <p:spTgt spid="8195">
                                            <p:txEl>
                                              <p:pRg st="2" end="2"/>
                                            </p:txEl>
                                          </p:spTgt>
                                        </p:tgtEl>
                                      </p:cBhvr>
                                    </p:animEffect>
                                  </p:childTnLst>
                                </p:cTn>
                              </p:par>
                              <p:par>
                                <p:cTn id="14" presetID="21" presetClass="entr" presetSubtype="1" fill="hold" grpId="0" nodeType="withEffect">
                                  <p:stCondLst>
                                    <p:cond delay="0"/>
                                  </p:stCondLst>
                                  <p:childTnLst>
                                    <p:set>
                                      <p:cBhvr>
                                        <p:cTn id="15" dur="1" fill="hold">
                                          <p:stCondLst>
                                            <p:cond delay="0"/>
                                          </p:stCondLst>
                                        </p:cTn>
                                        <p:tgtEl>
                                          <p:spTgt spid="8195">
                                            <p:txEl>
                                              <p:pRg st="3" end="3"/>
                                            </p:txEl>
                                          </p:spTgt>
                                        </p:tgtEl>
                                        <p:attrNameLst>
                                          <p:attrName>style.visibility</p:attrName>
                                        </p:attrNameLst>
                                      </p:cBhvr>
                                      <p:to>
                                        <p:strVal val="visible"/>
                                      </p:to>
                                    </p:set>
                                    <p:animEffect transition="in" filter="wheel(1)">
                                      <p:cBhvr>
                                        <p:cTn id="16" dur="2000"/>
                                        <p:tgtEl>
                                          <p:spTgt spid="8195">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6" presetClass="entr" presetSubtype="16" fill="hold" grpId="0" nodeType="click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Effect transition="in" filter="circle(in)">
                                      <p:cBhvr>
                                        <p:cTn id="21" dur="2000"/>
                                        <p:tgtEl>
                                          <p:spTgt spid="5">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4">
                                            <p:txEl>
                                              <p:pRg st="0" end="0"/>
                                            </p:txEl>
                                          </p:spTgt>
                                        </p:tgtEl>
                                        <p:attrNameLst>
                                          <p:attrName>style.visibility</p:attrName>
                                        </p:attrNameLst>
                                      </p:cBhvr>
                                      <p:to>
                                        <p:strVal val="visible"/>
                                      </p:to>
                                    </p:set>
                                    <p:anim calcmode="lin" valueType="num">
                                      <p:cBhvr additive="base">
                                        <p:cTn id="26"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8" presetID="2" presetClass="entr" presetSubtype="4" fill="hold" nodeType="withEffect">
                                  <p:stCondLst>
                                    <p:cond delay="0"/>
                                  </p:stCondLst>
                                  <p:childTnLst>
                                    <p:set>
                                      <p:cBhvr>
                                        <p:cTn id="29" dur="1" fill="hold">
                                          <p:stCondLst>
                                            <p:cond delay="0"/>
                                          </p:stCondLst>
                                        </p:cTn>
                                        <p:tgtEl>
                                          <p:spTgt spid="4">
                                            <p:txEl>
                                              <p:pRg st="1" end="1"/>
                                            </p:txEl>
                                          </p:spTgt>
                                        </p:tgtEl>
                                        <p:attrNameLst>
                                          <p:attrName>style.visibility</p:attrName>
                                        </p:attrNameLst>
                                      </p:cBhvr>
                                      <p:to>
                                        <p:strVal val="visible"/>
                                      </p:to>
                                    </p:set>
                                    <p:anim calcmode="lin" valueType="num">
                                      <p:cBhvr additive="base">
                                        <p:cTn id="30"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4">
                                            <p:txEl>
                                              <p:pRg st="1" end="1"/>
                                            </p:txEl>
                                          </p:spTgt>
                                        </p:tgtEl>
                                        <p:attrNameLst>
                                          <p:attrName>ppt_y</p:attrName>
                                        </p:attrNameLst>
                                      </p:cBhvr>
                                      <p:tavLst>
                                        <p:tav tm="0">
                                          <p:val>
                                            <p:strVal val="1+#ppt_h/2"/>
                                          </p:val>
                                        </p:tav>
                                        <p:tav tm="100000">
                                          <p:val>
                                            <p:strVal val="#ppt_y"/>
                                          </p:val>
                                        </p:tav>
                                      </p:tavLst>
                                    </p:anim>
                                  </p:childTnLst>
                                </p:cTn>
                              </p:par>
                              <p:par>
                                <p:cTn id="32" presetID="2" presetClass="entr" presetSubtype="4" fill="hold" nodeType="withEffect">
                                  <p:stCondLst>
                                    <p:cond delay="0"/>
                                  </p:stCondLst>
                                  <p:childTnLst>
                                    <p:set>
                                      <p:cBhvr>
                                        <p:cTn id="33" dur="1" fill="hold">
                                          <p:stCondLst>
                                            <p:cond delay="0"/>
                                          </p:stCondLst>
                                        </p:cTn>
                                        <p:tgtEl>
                                          <p:spTgt spid="4">
                                            <p:txEl>
                                              <p:pRg st="2" end="2"/>
                                            </p:txEl>
                                          </p:spTgt>
                                        </p:tgtEl>
                                        <p:attrNameLst>
                                          <p:attrName>style.visibility</p:attrName>
                                        </p:attrNameLst>
                                      </p:cBhvr>
                                      <p:to>
                                        <p:strVal val="visible"/>
                                      </p:to>
                                    </p:set>
                                    <p:anim calcmode="lin" valueType="num">
                                      <p:cBhvr additive="base">
                                        <p:cTn id="34"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nodeType="clickEffect">
                                  <p:stCondLst>
                                    <p:cond delay="0"/>
                                  </p:stCondLst>
                                  <p:childTnLst>
                                    <p:set>
                                      <p:cBhvr>
                                        <p:cTn id="39" dur="1" fill="hold">
                                          <p:stCondLst>
                                            <p:cond delay="0"/>
                                          </p:stCondLst>
                                        </p:cTn>
                                        <p:tgtEl>
                                          <p:spTgt spid="4">
                                            <p:txEl>
                                              <p:pRg st="4" end="4"/>
                                            </p:txEl>
                                          </p:spTgt>
                                        </p:tgtEl>
                                        <p:attrNameLst>
                                          <p:attrName>style.visibility</p:attrName>
                                        </p:attrNameLst>
                                      </p:cBhvr>
                                      <p:to>
                                        <p:strVal val="visible"/>
                                      </p:to>
                                    </p:set>
                                    <p:anim calcmode="lin" valueType="num">
                                      <p:cBhvr additive="base">
                                        <p:cTn id="40"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4">
                                            <p:txEl>
                                              <p:pRg st="4" end="4"/>
                                            </p:txEl>
                                          </p:spTgt>
                                        </p:tgtEl>
                                        <p:attrNameLst>
                                          <p:attrName>ppt_y</p:attrName>
                                        </p:attrNameLst>
                                      </p:cBhvr>
                                      <p:tavLst>
                                        <p:tav tm="0">
                                          <p:val>
                                            <p:strVal val="1+#ppt_h/2"/>
                                          </p:val>
                                        </p:tav>
                                        <p:tav tm="100000">
                                          <p:val>
                                            <p:strVal val="#ppt_y"/>
                                          </p:val>
                                        </p:tav>
                                      </p:tavLst>
                                    </p:anim>
                                  </p:childTnLst>
                                </p:cTn>
                              </p:par>
                              <p:par>
                                <p:cTn id="42" presetID="2" presetClass="entr" presetSubtype="4" fill="hold" nodeType="withEffect">
                                  <p:stCondLst>
                                    <p:cond delay="0"/>
                                  </p:stCondLst>
                                  <p:childTnLst>
                                    <p:set>
                                      <p:cBhvr>
                                        <p:cTn id="43" dur="1" fill="hold">
                                          <p:stCondLst>
                                            <p:cond delay="0"/>
                                          </p:stCondLst>
                                        </p:cTn>
                                        <p:tgtEl>
                                          <p:spTgt spid="4">
                                            <p:txEl>
                                              <p:pRg st="5" end="5"/>
                                            </p:txEl>
                                          </p:spTgt>
                                        </p:tgtEl>
                                        <p:attrNameLst>
                                          <p:attrName>style.visibility</p:attrName>
                                        </p:attrNameLst>
                                      </p:cBhvr>
                                      <p:to>
                                        <p:strVal val="visible"/>
                                      </p:to>
                                    </p:set>
                                    <p:anim calcmode="lin" valueType="num">
                                      <p:cBhvr additive="base">
                                        <p:cTn id="44"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4">
                                            <p:txEl>
                                              <p:pRg st="5" end="5"/>
                                            </p:txEl>
                                          </p:spTgt>
                                        </p:tgtEl>
                                        <p:attrNameLst>
                                          <p:attrName>ppt_y</p:attrName>
                                        </p:attrNameLst>
                                      </p:cBhvr>
                                      <p:tavLst>
                                        <p:tav tm="0">
                                          <p:val>
                                            <p:strVal val="1+#ppt_h/2"/>
                                          </p:val>
                                        </p:tav>
                                        <p:tav tm="100000">
                                          <p:val>
                                            <p:strVal val="#ppt_y"/>
                                          </p:val>
                                        </p:tav>
                                      </p:tavLst>
                                    </p:anim>
                                  </p:childTnLst>
                                </p:cTn>
                              </p:par>
                              <p:par>
                                <p:cTn id="46" presetID="2" presetClass="entr" presetSubtype="4" fill="hold" nodeType="withEffect">
                                  <p:stCondLst>
                                    <p:cond delay="0"/>
                                  </p:stCondLst>
                                  <p:childTnLst>
                                    <p:set>
                                      <p:cBhvr>
                                        <p:cTn id="47" dur="1" fill="hold">
                                          <p:stCondLst>
                                            <p:cond delay="0"/>
                                          </p:stCondLst>
                                        </p:cTn>
                                        <p:tgtEl>
                                          <p:spTgt spid="4">
                                            <p:txEl>
                                              <p:pRg st="6" end="6"/>
                                            </p:txEl>
                                          </p:spTgt>
                                        </p:tgtEl>
                                        <p:attrNameLst>
                                          <p:attrName>style.visibility</p:attrName>
                                        </p:attrNameLst>
                                      </p:cBhvr>
                                      <p:to>
                                        <p:strVal val="visible"/>
                                      </p:to>
                                    </p:set>
                                    <p:anim calcmode="lin" valueType="num">
                                      <p:cBhvr additive="base">
                                        <p:cTn id="48"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49"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4" fill="hold" nodeType="clickEffect">
                                  <p:stCondLst>
                                    <p:cond delay="0"/>
                                  </p:stCondLst>
                                  <p:childTnLst>
                                    <p:set>
                                      <p:cBhvr>
                                        <p:cTn id="53" dur="1" fill="hold">
                                          <p:stCondLst>
                                            <p:cond delay="0"/>
                                          </p:stCondLst>
                                        </p:cTn>
                                        <p:tgtEl>
                                          <p:spTgt spid="6">
                                            <p:txEl>
                                              <p:pRg st="0" end="0"/>
                                            </p:txEl>
                                          </p:spTgt>
                                        </p:tgtEl>
                                        <p:attrNameLst>
                                          <p:attrName>style.visibility</p:attrName>
                                        </p:attrNameLst>
                                      </p:cBhvr>
                                      <p:to>
                                        <p:strVal val="visible"/>
                                      </p:to>
                                    </p:set>
                                    <p:anim calcmode="lin" valueType="num">
                                      <p:cBhvr additive="base">
                                        <p:cTn id="54"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55"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build="p"/>
      <p:bldP spid="5"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2165253" y="427887"/>
            <a:ext cx="6348413" cy="685800"/>
          </a:xfrm>
        </p:spPr>
        <p:txBody>
          <a:bodyPr>
            <a:normAutofit/>
          </a:bodyPr>
          <a:lstStyle/>
          <a:p>
            <a:pPr algn="r"/>
            <a:r>
              <a:rPr lang="en-US" altLang="en-US" dirty="0" smtClean="0"/>
              <a:t>Trigonometry</a:t>
            </a:r>
          </a:p>
        </p:txBody>
      </p:sp>
      <p:sp>
        <p:nvSpPr>
          <p:cNvPr id="8195" name="Rectangle 3"/>
          <p:cNvSpPr>
            <a:spLocks noGrp="1" noChangeArrowheads="1"/>
          </p:cNvSpPr>
          <p:nvPr>
            <p:ph idx="1"/>
          </p:nvPr>
        </p:nvSpPr>
        <p:spPr>
          <a:xfrm>
            <a:off x="2133601" y="1483020"/>
            <a:ext cx="5791199" cy="966878"/>
          </a:xfrm>
        </p:spPr>
        <p:txBody>
          <a:bodyPr>
            <a:normAutofit fontScale="92500" lnSpcReduction="20000"/>
          </a:bodyPr>
          <a:lstStyle/>
          <a:p>
            <a:pPr marL="171450" lvl="1" indent="0">
              <a:lnSpc>
                <a:spcPct val="108000"/>
              </a:lnSpc>
              <a:spcBef>
                <a:spcPts val="600"/>
              </a:spcBef>
              <a:buNone/>
            </a:pPr>
            <a:r>
              <a:rPr lang="en-US" altLang="en-US" sz="1800" dirty="0"/>
              <a:t>Sine</a:t>
            </a:r>
            <a:r>
              <a:rPr lang="en-US" altLang="en-US" sz="1800" dirty="0"/>
              <a:t>: opposite side over hypotenuse (SOH</a:t>
            </a:r>
            <a:r>
              <a:rPr lang="en-US" altLang="en-US" sz="1800" dirty="0"/>
              <a:t>)</a:t>
            </a:r>
            <a:endParaRPr lang="en-US" altLang="en-US" sz="1800" dirty="0"/>
          </a:p>
          <a:p>
            <a:pPr marL="171450" lvl="1" indent="0">
              <a:lnSpc>
                <a:spcPct val="108000"/>
              </a:lnSpc>
              <a:spcBef>
                <a:spcPts val="600"/>
              </a:spcBef>
              <a:buNone/>
            </a:pPr>
            <a:r>
              <a:rPr lang="en-US" altLang="en-US" sz="1800" dirty="0"/>
              <a:t>Cosine: adjacent side over hypotenuse (CAH)</a:t>
            </a:r>
          </a:p>
          <a:p>
            <a:pPr marL="171450" lvl="1" indent="0">
              <a:lnSpc>
                <a:spcPct val="108000"/>
              </a:lnSpc>
              <a:spcBef>
                <a:spcPts val="600"/>
              </a:spcBef>
              <a:buNone/>
            </a:pPr>
            <a:r>
              <a:rPr lang="en-US" altLang="en-US" sz="1800" dirty="0"/>
              <a:t>Tangent: opposite side over adjacent side (TOA</a:t>
            </a:r>
            <a:r>
              <a:rPr lang="en-US" altLang="en-US" sz="1800" dirty="0"/>
              <a:t>)</a:t>
            </a:r>
          </a:p>
        </p:txBody>
      </p:sp>
      <p:sp>
        <p:nvSpPr>
          <p:cNvPr id="3" name="TextBox 2"/>
          <p:cNvSpPr txBox="1"/>
          <p:nvPr/>
        </p:nvSpPr>
        <p:spPr>
          <a:xfrm>
            <a:off x="6266919" y="1113687"/>
            <a:ext cx="2073068" cy="369332"/>
          </a:xfrm>
          <a:prstGeom prst="rect">
            <a:avLst/>
          </a:prstGeom>
          <a:noFill/>
        </p:spPr>
        <p:txBody>
          <a:bodyPr wrap="none" rtlCol="0">
            <a:spAutoFit/>
          </a:bodyPr>
          <a:lstStyle/>
          <a:p>
            <a:r>
              <a:rPr lang="en-US" dirty="0"/>
              <a:t>Trigonometric ratios</a:t>
            </a:r>
            <a:endParaRPr lang="en-US" dirty="0"/>
          </a:p>
        </p:txBody>
      </p:sp>
      <p:sp>
        <p:nvSpPr>
          <p:cNvPr id="5" name="TextBox 4"/>
          <p:cNvSpPr txBox="1"/>
          <p:nvPr/>
        </p:nvSpPr>
        <p:spPr>
          <a:xfrm>
            <a:off x="2165253" y="2819231"/>
            <a:ext cx="4101667" cy="923330"/>
          </a:xfrm>
          <a:prstGeom prst="rect">
            <a:avLst/>
          </a:prstGeom>
          <a:noFill/>
        </p:spPr>
        <p:txBody>
          <a:bodyPr wrap="square" rtlCol="0">
            <a:spAutoFit/>
          </a:bodyPr>
          <a:lstStyle/>
          <a:p>
            <a:pPr marL="285750" indent="-285750">
              <a:buClr>
                <a:schemeClr val="accent1"/>
              </a:buClr>
              <a:buFont typeface="Wingdings" panose="05000000000000000000" pitchFamily="2" charset="2"/>
              <a:buChar char="v"/>
            </a:pPr>
            <a:r>
              <a:rPr lang="en-US" altLang="en-US" dirty="0">
                <a:latin typeface="Trebuchet MS" panose="020B0603020202020204" pitchFamily="34" charset="0"/>
              </a:rPr>
              <a:t>If the lengths of a, b and c are </a:t>
            </a:r>
            <a:r>
              <a:rPr lang="en-US" altLang="en-US" dirty="0">
                <a:latin typeface="Trebuchet MS" panose="020B0603020202020204" pitchFamily="34" charset="0"/>
              </a:rPr>
              <a:t>5, 7 </a:t>
            </a:r>
            <a:r>
              <a:rPr lang="en-US" altLang="en-US" dirty="0">
                <a:latin typeface="Trebuchet MS" panose="020B0603020202020204" pitchFamily="34" charset="0"/>
              </a:rPr>
              <a:t>and 10 what are the values of sine, cosine and </a:t>
            </a:r>
            <a:r>
              <a:rPr lang="en-US" altLang="en-US" dirty="0">
                <a:latin typeface="Trebuchet MS" panose="020B0603020202020204" pitchFamily="34" charset="0"/>
              </a:rPr>
              <a:t>tangent for A and B?</a:t>
            </a:r>
          </a:p>
        </p:txBody>
      </p:sp>
      <p:sp>
        <p:nvSpPr>
          <p:cNvPr id="6" name="TextBox 5"/>
          <p:cNvSpPr txBox="1"/>
          <p:nvPr/>
        </p:nvSpPr>
        <p:spPr>
          <a:xfrm>
            <a:off x="6252171" y="5496887"/>
            <a:ext cx="3086630" cy="923330"/>
          </a:xfrm>
          <a:prstGeom prst="rect">
            <a:avLst/>
          </a:prstGeom>
          <a:noFill/>
        </p:spPr>
        <p:txBody>
          <a:bodyPr wrap="square" rtlCol="0">
            <a:spAutoFit/>
          </a:bodyPr>
          <a:lstStyle/>
          <a:p>
            <a:pPr>
              <a:buClr>
                <a:schemeClr val="accent1"/>
              </a:buClr>
            </a:pPr>
            <a:r>
              <a:rPr lang="en-US" altLang="en-US" dirty="0">
                <a:latin typeface="Trebuchet MS" panose="020B0603020202020204" pitchFamily="34" charset="0"/>
              </a:rPr>
              <a:t>Do you notice any patterns? What is Sin(A) and Cos(B)? What are Tan(A) and Tan(B)?</a:t>
            </a:r>
          </a:p>
        </p:txBody>
      </p:sp>
      <p:pic>
        <p:nvPicPr>
          <p:cNvPr id="9" name="Picture 8"/>
          <p:cNvPicPr>
            <a:picLocks noChangeAspect="1"/>
          </p:cNvPicPr>
          <p:nvPr/>
        </p:nvPicPr>
        <p:blipFill>
          <a:blip r:embed="rId3"/>
          <a:stretch>
            <a:fillRect/>
          </a:stretch>
        </p:blipFill>
        <p:spPr>
          <a:xfrm>
            <a:off x="7010400" y="3382920"/>
            <a:ext cx="2343150" cy="1617889"/>
          </a:xfrm>
          <a:prstGeom prst="rect">
            <a:avLst/>
          </a:prstGeom>
        </p:spPr>
      </p:pic>
      <p:sp>
        <p:nvSpPr>
          <p:cNvPr id="2" name="TextBox 1"/>
          <p:cNvSpPr txBox="1"/>
          <p:nvPr/>
        </p:nvSpPr>
        <p:spPr>
          <a:xfrm>
            <a:off x="2210837" y="4038600"/>
            <a:ext cx="3669594" cy="2308324"/>
          </a:xfrm>
          <a:prstGeom prst="rect">
            <a:avLst/>
          </a:prstGeom>
          <a:noFill/>
        </p:spPr>
        <p:txBody>
          <a:bodyPr wrap="none" rtlCol="0">
            <a:spAutoFit/>
          </a:bodyPr>
          <a:lstStyle/>
          <a:p>
            <a:pPr marL="742950" lvl="1" indent="-285750">
              <a:buClr>
                <a:schemeClr val="accent1"/>
              </a:buClr>
              <a:buFont typeface="Courier New" panose="02070309020205020404" pitchFamily="49" charset="0"/>
              <a:buChar char="o"/>
            </a:pPr>
            <a:r>
              <a:rPr lang="en-US" altLang="en-US" dirty="0">
                <a:latin typeface="Trebuchet MS" panose="020B0603020202020204" pitchFamily="34" charset="0"/>
              </a:rPr>
              <a:t>Sin(A) = a/c = 5/10 or 1/2</a:t>
            </a:r>
          </a:p>
          <a:p>
            <a:pPr marL="742950" lvl="1" indent="-285750">
              <a:buClr>
                <a:schemeClr val="accent1"/>
              </a:buClr>
              <a:buFont typeface="Courier New" panose="02070309020205020404" pitchFamily="49" charset="0"/>
              <a:buChar char="o"/>
            </a:pPr>
            <a:r>
              <a:rPr lang="en-US" altLang="en-US" dirty="0">
                <a:latin typeface="Trebuchet MS" panose="020B0603020202020204" pitchFamily="34" charset="0"/>
              </a:rPr>
              <a:t>Cos(A) = b/c = 7/10</a:t>
            </a:r>
          </a:p>
          <a:p>
            <a:pPr marL="742950" lvl="1" indent="-285750">
              <a:buClr>
                <a:schemeClr val="accent1"/>
              </a:buClr>
              <a:buFont typeface="Courier New" panose="02070309020205020404" pitchFamily="49" charset="0"/>
              <a:buChar char="o"/>
            </a:pPr>
            <a:r>
              <a:rPr lang="en-US" altLang="en-US" dirty="0">
                <a:latin typeface="Trebuchet MS" panose="020B0603020202020204" pitchFamily="34" charset="0"/>
              </a:rPr>
              <a:t>Tan(A) = a/b = 5/7</a:t>
            </a:r>
          </a:p>
          <a:p>
            <a:pPr marL="742950" lvl="1" indent="-285750">
              <a:buClr>
                <a:schemeClr val="accent1"/>
              </a:buClr>
              <a:buFont typeface="Courier New" panose="02070309020205020404" pitchFamily="49" charset="0"/>
              <a:buChar char="o"/>
            </a:pPr>
            <a:endParaRPr lang="en-US" altLang="en-US" dirty="0">
              <a:latin typeface="Trebuchet MS" panose="020B0603020202020204" pitchFamily="34" charset="0"/>
            </a:endParaRPr>
          </a:p>
          <a:p>
            <a:pPr marL="742950" lvl="1" indent="-285750">
              <a:buClr>
                <a:schemeClr val="accent1"/>
              </a:buClr>
              <a:buFont typeface="Courier New" panose="02070309020205020404" pitchFamily="49" charset="0"/>
              <a:buChar char="o"/>
            </a:pPr>
            <a:r>
              <a:rPr lang="en-US" altLang="en-US" dirty="0">
                <a:latin typeface="Trebuchet MS" panose="020B0603020202020204" pitchFamily="34" charset="0"/>
              </a:rPr>
              <a:t>Sin(B) = b/c = 7/10</a:t>
            </a:r>
          </a:p>
          <a:p>
            <a:pPr marL="742950" lvl="1" indent="-285750">
              <a:buClr>
                <a:schemeClr val="accent1"/>
              </a:buClr>
              <a:buFont typeface="Courier New" panose="02070309020205020404" pitchFamily="49" charset="0"/>
              <a:buChar char="o"/>
            </a:pPr>
            <a:r>
              <a:rPr lang="en-US" altLang="en-US" dirty="0">
                <a:latin typeface="Trebuchet MS" panose="020B0603020202020204" pitchFamily="34" charset="0"/>
              </a:rPr>
              <a:t>Cos(B) = a/c = 5/10 or 1/2</a:t>
            </a:r>
          </a:p>
          <a:p>
            <a:pPr marL="742950" lvl="1" indent="-285750">
              <a:buClr>
                <a:schemeClr val="accent1"/>
              </a:buClr>
              <a:buFont typeface="Courier New" panose="02070309020205020404" pitchFamily="49" charset="0"/>
              <a:buChar char="o"/>
            </a:pPr>
            <a:r>
              <a:rPr lang="en-US" altLang="en-US" dirty="0">
                <a:latin typeface="Trebuchet MS" panose="020B0603020202020204" pitchFamily="34" charset="0"/>
              </a:rPr>
              <a:t>Tan(B) = b/a = 7/5</a:t>
            </a:r>
          </a:p>
          <a:p>
            <a:endParaRPr lang="en-US" dirty="0"/>
          </a:p>
        </p:txBody>
      </p:sp>
    </p:spTree>
    <p:extLst>
      <p:ext uri="{BB962C8B-B14F-4D97-AF65-F5344CB8AC3E}">
        <p14:creationId xmlns:p14="http://schemas.microsoft.com/office/powerpoint/2010/main" val="2591500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animEffect transition="in" filter="wheel(1)">
                                      <p:cBhvr>
                                        <p:cTn id="7" dur="2000"/>
                                        <p:tgtEl>
                                          <p:spTgt spid="8195">
                                            <p:txEl>
                                              <p:pRg st="0" end="0"/>
                                            </p:txEl>
                                          </p:spTgt>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8195">
                                            <p:txEl>
                                              <p:pRg st="1" end="1"/>
                                            </p:txEl>
                                          </p:spTgt>
                                        </p:tgtEl>
                                        <p:attrNameLst>
                                          <p:attrName>style.visibility</p:attrName>
                                        </p:attrNameLst>
                                      </p:cBhvr>
                                      <p:to>
                                        <p:strVal val="visible"/>
                                      </p:to>
                                    </p:set>
                                    <p:animEffect transition="in" filter="wheel(1)">
                                      <p:cBhvr>
                                        <p:cTn id="10" dur="2000"/>
                                        <p:tgtEl>
                                          <p:spTgt spid="8195">
                                            <p:txEl>
                                              <p:pRg st="1" end="1"/>
                                            </p:txEl>
                                          </p:spTgt>
                                        </p:tgtEl>
                                      </p:cBhvr>
                                    </p:animEffect>
                                  </p:childTnLst>
                                </p:cTn>
                              </p:par>
                              <p:par>
                                <p:cTn id="11" presetID="21" presetClass="entr" presetSubtype="1" fill="hold" grpId="0" nodeType="withEffect">
                                  <p:stCondLst>
                                    <p:cond delay="0"/>
                                  </p:stCondLst>
                                  <p:childTnLst>
                                    <p:set>
                                      <p:cBhvr>
                                        <p:cTn id="12" dur="1" fill="hold">
                                          <p:stCondLst>
                                            <p:cond delay="0"/>
                                          </p:stCondLst>
                                        </p:cTn>
                                        <p:tgtEl>
                                          <p:spTgt spid="8195">
                                            <p:txEl>
                                              <p:pRg st="2" end="2"/>
                                            </p:txEl>
                                          </p:spTgt>
                                        </p:tgtEl>
                                        <p:attrNameLst>
                                          <p:attrName>style.visibility</p:attrName>
                                        </p:attrNameLst>
                                      </p:cBhvr>
                                      <p:to>
                                        <p:strVal val="visible"/>
                                      </p:to>
                                    </p:set>
                                    <p:animEffect transition="in" filter="wheel(1)">
                                      <p:cBhvr>
                                        <p:cTn id="13" dur="2000"/>
                                        <p:tgtEl>
                                          <p:spTgt spid="8195">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6" presetClass="entr" presetSubtype="16" fill="hold" grpId="0" nodeType="click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circle(in)">
                                      <p:cBhvr>
                                        <p:cTn id="18" dur="20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2">
                                            <p:txEl>
                                              <p:pRg st="0" end="0"/>
                                            </p:txEl>
                                          </p:spTgt>
                                        </p:tgtEl>
                                        <p:attrNameLst>
                                          <p:attrName>style.visibility</p:attrName>
                                        </p:attrNameLst>
                                      </p:cBhvr>
                                      <p:to>
                                        <p:strVal val="visible"/>
                                      </p:to>
                                    </p:set>
                                    <p:anim calcmode="lin" valueType="num">
                                      <p:cBhvr additive="base">
                                        <p:cTn id="2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
                                            <p:txEl>
                                              <p:pRg st="0" end="0"/>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2">
                                            <p:txEl>
                                              <p:pRg st="1" end="1"/>
                                            </p:txEl>
                                          </p:spTgt>
                                        </p:tgtEl>
                                        <p:attrNameLst>
                                          <p:attrName>style.visibility</p:attrName>
                                        </p:attrNameLst>
                                      </p:cBhvr>
                                      <p:to>
                                        <p:strVal val="visible"/>
                                      </p:to>
                                    </p:set>
                                    <p:anim calcmode="lin" valueType="num">
                                      <p:cBhvr additive="base">
                                        <p:cTn id="27"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2">
                                            <p:txEl>
                                              <p:pRg st="1" end="1"/>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2">
                                            <p:txEl>
                                              <p:pRg st="2" end="2"/>
                                            </p:txEl>
                                          </p:spTgt>
                                        </p:tgtEl>
                                        <p:attrNameLst>
                                          <p:attrName>style.visibility</p:attrName>
                                        </p:attrNameLst>
                                      </p:cBhvr>
                                      <p:to>
                                        <p:strVal val="visible"/>
                                      </p:to>
                                    </p:set>
                                    <p:anim calcmode="lin" valueType="num">
                                      <p:cBhvr additive="base">
                                        <p:cTn id="31"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
                                            <p:txEl>
                                              <p:pRg st="4" end="4"/>
                                            </p:txEl>
                                          </p:spTgt>
                                        </p:tgtEl>
                                        <p:attrNameLst>
                                          <p:attrName>style.visibility</p:attrName>
                                        </p:attrNameLst>
                                      </p:cBhvr>
                                      <p:to>
                                        <p:strVal val="visible"/>
                                      </p:to>
                                    </p:set>
                                    <p:anim calcmode="lin" valueType="num">
                                      <p:cBhvr additive="base">
                                        <p:cTn id="37"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
                                            <p:txEl>
                                              <p:pRg st="4" end="4"/>
                                            </p:txEl>
                                          </p:spTgt>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2">
                                            <p:txEl>
                                              <p:pRg st="5" end="5"/>
                                            </p:txEl>
                                          </p:spTgt>
                                        </p:tgtEl>
                                        <p:attrNameLst>
                                          <p:attrName>style.visibility</p:attrName>
                                        </p:attrNameLst>
                                      </p:cBhvr>
                                      <p:to>
                                        <p:strVal val="visible"/>
                                      </p:to>
                                    </p:set>
                                    <p:anim calcmode="lin" valueType="num">
                                      <p:cBhvr additive="base">
                                        <p:cTn id="41"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2">
                                            <p:txEl>
                                              <p:pRg st="5" end="5"/>
                                            </p:txEl>
                                          </p:spTgt>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2">
                                            <p:txEl>
                                              <p:pRg st="6" end="6"/>
                                            </p:txEl>
                                          </p:spTgt>
                                        </p:tgtEl>
                                        <p:attrNameLst>
                                          <p:attrName>style.visibility</p:attrName>
                                        </p:attrNameLst>
                                      </p:cBhvr>
                                      <p:to>
                                        <p:strVal val="visible"/>
                                      </p:to>
                                    </p:set>
                                    <p:anim calcmode="lin" valueType="num">
                                      <p:cBhvr additive="base">
                                        <p:cTn id="45"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nodeType="clickEffect">
                                  <p:stCondLst>
                                    <p:cond delay="0"/>
                                  </p:stCondLst>
                                  <p:childTnLst>
                                    <p:set>
                                      <p:cBhvr>
                                        <p:cTn id="50" dur="1" fill="hold">
                                          <p:stCondLst>
                                            <p:cond delay="0"/>
                                          </p:stCondLst>
                                        </p:cTn>
                                        <p:tgtEl>
                                          <p:spTgt spid="6">
                                            <p:txEl>
                                              <p:pRg st="0" end="0"/>
                                            </p:txEl>
                                          </p:spTgt>
                                        </p:tgtEl>
                                        <p:attrNameLst>
                                          <p:attrName>style.visibility</p:attrName>
                                        </p:attrNameLst>
                                      </p:cBhvr>
                                      <p:to>
                                        <p:strVal val="visible"/>
                                      </p:to>
                                    </p:set>
                                    <p:anim calcmode="lin" valueType="num">
                                      <p:cBhvr additive="base">
                                        <p:cTn id="5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build="p"/>
      <p:bldP spid="5"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2165253" y="427887"/>
            <a:ext cx="6348413" cy="685800"/>
          </a:xfrm>
        </p:spPr>
        <p:txBody>
          <a:bodyPr>
            <a:normAutofit/>
          </a:bodyPr>
          <a:lstStyle/>
          <a:p>
            <a:pPr algn="r"/>
            <a:r>
              <a:rPr lang="en-US" altLang="en-US" dirty="0" smtClean="0"/>
              <a:t>Trigonometry</a:t>
            </a:r>
          </a:p>
        </p:txBody>
      </p:sp>
      <p:sp>
        <p:nvSpPr>
          <p:cNvPr id="8195" name="Rectangle 3"/>
          <p:cNvSpPr>
            <a:spLocks noGrp="1" noChangeArrowheads="1"/>
          </p:cNvSpPr>
          <p:nvPr>
            <p:ph idx="1"/>
          </p:nvPr>
        </p:nvSpPr>
        <p:spPr>
          <a:xfrm>
            <a:off x="2133601" y="1483019"/>
            <a:ext cx="6348413" cy="1821496"/>
          </a:xfrm>
        </p:spPr>
        <p:txBody>
          <a:bodyPr>
            <a:normAutofit fontScale="92500" lnSpcReduction="20000"/>
          </a:bodyPr>
          <a:lstStyle/>
          <a:p>
            <a:r>
              <a:rPr lang="en-US" altLang="en-US" dirty="0" smtClean="0">
                <a:solidFill>
                  <a:schemeClr val="tx1"/>
                </a:solidFill>
              </a:rPr>
              <a:t>A </a:t>
            </a:r>
            <a:r>
              <a:rPr lang="en-US" altLang="en-US" dirty="0" smtClean="0">
                <a:solidFill>
                  <a:srgbClr val="FFFF00"/>
                </a:solidFill>
              </a:rPr>
              <a:t>trigonometric ratio </a:t>
            </a:r>
            <a:r>
              <a:rPr lang="en-US" altLang="en-US" dirty="0" smtClean="0">
                <a:solidFill>
                  <a:schemeClr val="tx1"/>
                </a:solidFill>
              </a:rPr>
              <a:t>is a ratio of the side lengths of a right triangle.</a:t>
            </a:r>
          </a:p>
          <a:p>
            <a:r>
              <a:rPr lang="en-US" altLang="en-US" dirty="0" smtClean="0">
                <a:solidFill>
                  <a:schemeClr val="tx1"/>
                </a:solidFill>
              </a:rPr>
              <a:t>The trigonometric ratios are:</a:t>
            </a:r>
          </a:p>
          <a:p>
            <a:pPr lvl="1">
              <a:buFont typeface="Wingdings" panose="05000000000000000000" pitchFamily="2" charset="2"/>
              <a:buChar char="Ø"/>
            </a:pPr>
            <a:r>
              <a:rPr lang="en-US" altLang="en-US" dirty="0">
                <a:solidFill>
                  <a:schemeClr val="tx1"/>
                </a:solidFill>
              </a:rPr>
              <a:t>Sine: opposite side over hypotenuse (SOH</a:t>
            </a:r>
            <a:r>
              <a:rPr lang="en-US" altLang="en-US" dirty="0" smtClean="0">
                <a:solidFill>
                  <a:schemeClr val="tx1"/>
                </a:solidFill>
              </a:rPr>
              <a:t>)</a:t>
            </a:r>
            <a:endParaRPr lang="en-US" altLang="en-US" dirty="0">
              <a:solidFill>
                <a:schemeClr val="tx1"/>
              </a:solidFill>
            </a:endParaRPr>
          </a:p>
          <a:p>
            <a:pPr lvl="1">
              <a:buFont typeface="Wingdings" panose="05000000000000000000" pitchFamily="2" charset="2"/>
              <a:buChar char="Ø"/>
            </a:pPr>
            <a:r>
              <a:rPr lang="en-US" altLang="en-US" dirty="0">
                <a:solidFill>
                  <a:schemeClr val="tx1"/>
                </a:solidFill>
              </a:rPr>
              <a:t>Cosine: adjacent side over hypotenuse (CAH)</a:t>
            </a:r>
          </a:p>
          <a:p>
            <a:pPr lvl="1">
              <a:buFont typeface="Wingdings" panose="05000000000000000000" pitchFamily="2" charset="2"/>
              <a:buChar char="Ø"/>
            </a:pPr>
            <a:r>
              <a:rPr lang="en-US" altLang="en-US" dirty="0">
                <a:solidFill>
                  <a:schemeClr val="tx1"/>
                </a:solidFill>
              </a:rPr>
              <a:t>Tangent: opposite side over adjacent side (TOA)</a:t>
            </a:r>
          </a:p>
          <a:p>
            <a:pPr>
              <a:buFont typeface="Wingdings" panose="05000000000000000000" pitchFamily="2" charset="2"/>
              <a:buChar char="Ø"/>
            </a:pPr>
            <a:endParaRPr lang="en-US" altLang="en-US" dirty="0" smtClean="0">
              <a:solidFill>
                <a:schemeClr val="tx1"/>
              </a:solidFill>
            </a:endParaRPr>
          </a:p>
          <a:p>
            <a:endParaRPr lang="en-US" altLang="en-US" dirty="0" smtClean="0">
              <a:solidFill>
                <a:schemeClr val="tx1"/>
              </a:solidFill>
            </a:endParaRPr>
          </a:p>
        </p:txBody>
      </p:sp>
      <p:sp>
        <p:nvSpPr>
          <p:cNvPr id="3" name="TextBox 2"/>
          <p:cNvSpPr txBox="1"/>
          <p:nvPr/>
        </p:nvSpPr>
        <p:spPr>
          <a:xfrm>
            <a:off x="6266919" y="1113687"/>
            <a:ext cx="2073068" cy="369332"/>
          </a:xfrm>
          <a:prstGeom prst="rect">
            <a:avLst/>
          </a:prstGeom>
          <a:noFill/>
        </p:spPr>
        <p:txBody>
          <a:bodyPr wrap="none" rtlCol="0">
            <a:spAutoFit/>
          </a:bodyPr>
          <a:lstStyle/>
          <a:p>
            <a:r>
              <a:rPr lang="en-US" dirty="0"/>
              <a:t>Trigonometric ratios</a:t>
            </a:r>
            <a:endParaRPr lang="en-US" dirty="0"/>
          </a:p>
        </p:txBody>
      </p:sp>
      <p:pic>
        <p:nvPicPr>
          <p:cNvPr id="4" name="Picture 3"/>
          <p:cNvPicPr>
            <a:picLocks noChangeAspect="1"/>
          </p:cNvPicPr>
          <p:nvPr/>
        </p:nvPicPr>
        <p:blipFill>
          <a:blip r:embed="rId3"/>
          <a:stretch>
            <a:fillRect/>
          </a:stretch>
        </p:blipFill>
        <p:spPr>
          <a:xfrm>
            <a:off x="2173458" y="3810000"/>
            <a:ext cx="7533533" cy="2590800"/>
          </a:xfrm>
          <a:prstGeom prst="rect">
            <a:avLst/>
          </a:prstGeom>
        </p:spPr>
      </p:pic>
    </p:spTree>
    <p:extLst>
      <p:ext uri="{BB962C8B-B14F-4D97-AF65-F5344CB8AC3E}">
        <p14:creationId xmlns:p14="http://schemas.microsoft.com/office/powerpoint/2010/main" val="7370243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animEffect transition="in" filter="circle(in)">
                                      <p:cBhvr>
                                        <p:cTn id="7" dur="2000"/>
                                        <p:tgtEl>
                                          <p:spTgt spid="819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8195">
                                            <p:txEl>
                                              <p:pRg st="1" end="1"/>
                                            </p:txEl>
                                          </p:spTgt>
                                        </p:tgtEl>
                                        <p:attrNameLst>
                                          <p:attrName>style.visibility</p:attrName>
                                        </p:attrNameLst>
                                      </p:cBhvr>
                                      <p:to>
                                        <p:strVal val="visible"/>
                                      </p:to>
                                    </p:set>
                                    <p:animEffect transition="in" filter="circle(in)">
                                      <p:cBhvr>
                                        <p:cTn id="12" dur="2000"/>
                                        <p:tgtEl>
                                          <p:spTgt spid="8195">
                                            <p:txEl>
                                              <p:pRg st="1" end="1"/>
                                            </p:txEl>
                                          </p:spTgt>
                                        </p:tgtEl>
                                      </p:cBhvr>
                                    </p:animEffect>
                                  </p:childTnLst>
                                </p:cTn>
                              </p:par>
                              <p:par>
                                <p:cTn id="13" presetID="6" presetClass="entr" presetSubtype="16" fill="hold" grpId="0" nodeType="withEffect">
                                  <p:stCondLst>
                                    <p:cond delay="0"/>
                                  </p:stCondLst>
                                  <p:childTnLst>
                                    <p:set>
                                      <p:cBhvr>
                                        <p:cTn id="14" dur="1" fill="hold">
                                          <p:stCondLst>
                                            <p:cond delay="0"/>
                                          </p:stCondLst>
                                        </p:cTn>
                                        <p:tgtEl>
                                          <p:spTgt spid="8195">
                                            <p:txEl>
                                              <p:pRg st="2" end="2"/>
                                            </p:txEl>
                                          </p:spTgt>
                                        </p:tgtEl>
                                        <p:attrNameLst>
                                          <p:attrName>style.visibility</p:attrName>
                                        </p:attrNameLst>
                                      </p:cBhvr>
                                      <p:to>
                                        <p:strVal val="visible"/>
                                      </p:to>
                                    </p:set>
                                    <p:animEffect transition="in" filter="circle(in)">
                                      <p:cBhvr>
                                        <p:cTn id="15" dur="2000"/>
                                        <p:tgtEl>
                                          <p:spTgt spid="8195">
                                            <p:txEl>
                                              <p:pRg st="2" end="2"/>
                                            </p:txEl>
                                          </p:spTgt>
                                        </p:tgtEl>
                                      </p:cBhvr>
                                    </p:animEffect>
                                  </p:childTnLst>
                                </p:cTn>
                              </p:par>
                              <p:par>
                                <p:cTn id="16" presetID="6" presetClass="entr" presetSubtype="16" fill="hold" grpId="0" nodeType="withEffect">
                                  <p:stCondLst>
                                    <p:cond delay="0"/>
                                  </p:stCondLst>
                                  <p:childTnLst>
                                    <p:set>
                                      <p:cBhvr>
                                        <p:cTn id="17" dur="1" fill="hold">
                                          <p:stCondLst>
                                            <p:cond delay="0"/>
                                          </p:stCondLst>
                                        </p:cTn>
                                        <p:tgtEl>
                                          <p:spTgt spid="8195">
                                            <p:txEl>
                                              <p:pRg st="3" end="3"/>
                                            </p:txEl>
                                          </p:spTgt>
                                        </p:tgtEl>
                                        <p:attrNameLst>
                                          <p:attrName>style.visibility</p:attrName>
                                        </p:attrNameLst>
                                      </p:cBhvr>
                                      <p:to>
                                        <p:strVal val="visible"/>
                                      </p:to>
                                    </p:set>
                                    <p:animEffect transition="in" filter="circle(in)">
                                      <p:cBhvr>
                                        <p:cTn id="18" dur="2000"/>
                                        <p:tgtEl>
                                          <p:spTgt spid="8195">
                                            <p:txEl>
                                              <p:pRg st="3" end="3"/>
                                            </p:txEl>
                                          </p:spTgt>
                                        </p:tgtEl>
                                      </p:cBhvr>
                                    </p:animEffect>
                                  </p:childTnLst>
                                </p:cTn>
                              </p:par>
                              <p:par>
                                <p:cTn id="19" presetID="6" presetClass="entr" presetSubtype="16" fill="hold" grpId="0" nodeType="withEffect">
                                  <p:stCondLst>
                                    <p:cond delay="0"/>
                                  </p:stCondLst>
                                  <p:childTnLst>
                                    <p:set>
                                      <p:cBhvr>
                                        <p:cTn id="20" dur="1" fill="hold">
                                          <p:stCondLst>
                                            <p:cond delay="0"/>
                                          </p:stCondLst>
                                        </p:cTn>
                                        <p:tgtEl>
                                          <p:spTgt spid="8195">
                                            <p:txEl>
                                              <p:pRg st="4" end="4"/>
                                            </p:txEl>
                                          </p:spTgt>
                                        </p:tgtEl>
                                        <p:attrNameLst>
                                          <p:attrName>style.visibility</p:attrName>
                                        </p:attrNameLst>
                                      </p:cBhvr>
                                      <p:to>
                                        <p:strVal val="visible"/>
                                      </p:to>
                                    </p:set>
                                    <p:animEffect transition="in" filter="circle(in)">
                                      <p:cBhvr>
                                        <p:cTn id="21" dur="2000"/>
                                        <p:tgtEl>
                                          <p:spTgt spid="819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2165253" y="427887"/>
            <a:ext cx="6348413" cy="685800"/>
          </a:xfrm>
        </p:spPr>
        <p:txBody>
          <a:bodyPr>
            <a:normAutofit/>
          </a:bodyPr>
          <a:lstStyle/>
          <a:p>
            <a:pPr algn="r"/>
            <a:r>
              <a:rPr lang="en-US" altLang="en-US" dirty="0" smtClean="0"/>
              <a:t>Trigonometry</a:t>
            </a:r>
          </a:p>
        </p:txBody>
      </p:sp>
      <p:sp>
        <p:nvSpPr>
          <p:cNvPr id="8195" name="Rectangle 3"/>
          <p:cNvSpPr>
            <a:spLocks noGrp="1" noChangeArrowheads="1"/>
          </p:cNvSpPr>
          <p:nvPr>
            <p:ph idx="1"/>
          </p:nvPr>
        </p:nvSpPr>
        <p:spPr>
          <a:xfrm>
            <a:off x="2133600" y="1483019"/>
            <a:ext cx="7315200" cy="1821496"/>
          </a:xfrm>
        </p:spPr>
        <p:txBody>
          <a:bodyPr/>
          <a:lstStyle/>
          <a:p>
            <a:r>
              <a:rPr lang="en-US" altLang="en-US" sz="2000" dirty="0"/>
              <a:t>The trigonometric ratios are:</a:t>
            </a:r>
          </a:p>
          <a:p>
            <a:pPr lvl="1">
              <a:buFont typeface="Wingdings" panose="05000000000000000000" pitchFamily="2" charset="2"/>
              <a:buChar char="Ø"/>
            </a:pPr>
            <a:r>
              <a:rPr lang="en-US" altLang="en-US" sz="2000" dirty="0"/>
              <a:t>Sine: opposite side over hypotenuse (SOH</a:t>
            </a:r>
            <a:r>
              <a:rPr lang="en-US" altLang="en-US" sz="2000" dirty="0"/>
              <a:t>)</a:t>
            </a:r>
            <a:endParaRPr lang="en-US" altLang="en-US" sz="2000" dirty="0"/>
          </a:p>
          <a:p>
            <a:pPr lvl="1">
              <a:buFont typeface="Wingdings" panose="05000000000000000000" pitchFamily="2" charset="2"/>
              <a:buChar char="Ø"/>
            </a:pPr>
            <a:r>
              <a:rPr lang="en-US" altLang="en-US" sz="2000" dirty="0"/>
              <a:t>Cosine: adjacent side over hypotenuse (CAH)</a:t>
            </a:r>
          </a:p>
          <a:p>
            <a:pPr lvl="1">
              <a:buFont typeface="Wingdings" panose="05000000000000000000" pitchFamily="2" charset="2"/>
              <a:buChar char="Ø"/>
            </a:pPr>
            <a:r>
              <a:rPr lang="en-US" altLang="en-US" sz="2000" dirty="0"/>
              <a:t>Tangent: opposite side over adjacent side (TOA)</a:t>
            </a:r>
          </a:p>
          <a:p>
            <a:endParaRPr lang="en-US" altLang="en-US" dirty="0" smtClean="0">
              <a:solidFill>
                <a:schemeClr val="tx1"/>
              </a:solidFill>
            </a:endParaRPr>
          </a:p>
        </p:txBody>
      </p:sp>
      <p:sp>
        <p:nvSpPr>
          <p:cNvPr id="3" name="TextBox 2"/>
          <p:cNvSpPr txBox="1"/>
          <p:nvPr/>
        </p:nvSpPr>
        <p:spPr>
          <a:xfrm>
            <a:off x="6266919" y="1113687"/>
            <a:ext cx="2073068" cy="369332"/>
          </a:xfrm>
          <a:prstGeom prst="rect">
            <a:avLst/>
          </a:prstGeom>
          <a:noFill/>
        </p:spPr>
        <p:txBody>
          <a:bodyPr wrap="none" rtlCol="0">
            <a:spAutoFit/>
          </a:bodyPr>
          <a:lstStyle/>
          <a:p>
            <a:r>
              <a:rPr lang="en-US" dirty="0"/>
              <a:t>Trigonometric ratios</a:t>
            </a:r>
            <a:endParaRPr lang="en-US" dirty="0"/>
          </a:p>
        </p:txBody>
      </p:sp>
      <p:pic>
        <p:nvPicPr>
          <p:cNvPr id="6" name="Picture 5"/>
          <p:cNvPicPr>
            <a:picLocks noChangeAspect="1"/>
          </p:cNvPicPr>
          <p:nvPr/>
        </p:nvPicPr>
        <p:blipFill>
          <a:blip r:embed="rId3"/>
          <a:stretch>
            <a:fillRect/>
          </a:stretch>
        </p:blipFill>
        <p:spPr>
          <a:xfrm>
            <a:off x="6781800" y="4503556"/>
            <a:ext cx="3124200" cy="2157185"/>
          </a:xfrm>
          <a:prstGeom prst="rect">
            <a:avLst/>
          </a:prstGeom>
        </p:spPr>
      </p:pic>
      <p:sp>
        <p:nvSpPr>
          <p:cNvPr id="2" name="TextBox 1"/>
          <p:cNvSpPr txBox="1"/>
          <p:nvPr/>
        </p:nvSpPr>
        <p:spPr>
          <a:xfrm>
            <a:off x="2005818" y="4721748"/>
            <a:ext cx="4616548" cy="1938992"/>
          </a:xfrm>
          <a:prstGeom prst="rect">
            <a:avLst/>
          </a:prstGeom>
          <a:noFill/>
        </p:spPr>
        <p:txBody>
          <a:bodyPr wrap="square" rtlCol="0">
            <a:spAutoFit/>
          </a:bodyPr>
          <a:lstStyle/>
          <a:p>
            <a:pPr marL="285750" indent="-285750">
              <a:buClr>
                <a:schemeClr val="accent1"/>
              </a:buClr>
              <a:buFont typeface="Wingdings 3" panose="05040102010807070707" pitchFamily="18" charset="2"/>
              <a:buChar char=""/>
            </a:pPr>
            <a:r>
              <a:rPr lang="en-US" altLang="en-US" sz="2000" dirty="0"/>
              <a:t>In the adjacent diagram, what side is opposite angle B? What side is adjacent (next to) to angle B? </a:t>
            </a:r>
          </a:p>
          <a:p>
            <a:pPr>
              <a:buClr>
                <a:schemeClr val="accent1"/>
              </a:buClr>
            </a:pPr>
            <a:endParaRPr lang="en-US" altLang="en-US" sz="2000" dirty="0"/>
          </a:p>
          <a:p>
            <a:pPr marL="285750" indent="-285750">
              <a:buClr>
                <a:schemeClr val="accent1"/>
              </a:buClr>
              <a:buFont typeface="Wingdings 3" panose="05040102010807070707" pitchFamily="18" charset="2"/>
              <a:buChar char=""/>
            </a:pPr>
            <a:r>
              <a:rPr lang="en-US" sz="2000" dirty="0"/>
              <a:t>What about angle C? Is it treated differently? Yes, because it is 90°!</a:t>
            </a:r>
          </a:p>
        </p:txBody>
      </p:sp>
      <p:sp>
        <p:nvSpPr>
          <p:cNvPr id="5" name="TextBox 4"/>
          <p:cNvSpPr txBox="1"/>
          <p:nvPr/>
        </p:nvSpPr>
        <p:spPr>
          <a:xfrm>
            <a:off x="1981200" y="3304515"/>
            <a:ext cx="7315200" cy="1292662"/>
          </a:xfrm>
          <a:prstGeom prst="rect">
            <a:avLst/>
          </a:prstGeom>
          <a:noFill/>
        </p:spPr>
        <p:txBody>
          <a:bodyPr wrap="square" rtlCol="0">
            <a:spAutoFit/>
          </a:bodyPr>
          <a:lstStyle/>
          <a:p>
            <a:pPr marL="285750" indent="-285750">
              <a:buClr>
                <a:schemeClr val="accent1"/>
              </a:buClr>
              <a:buFont typeface="Wingdings 3" panose="05040102010807070707" pitchFamily="18" charset="2"/>
              <a:buChar char=""/>
            </a:pPr>
            <a:r>
              <a:rPr lang="en-US" altLang="en-US" sz="2000" dirty="0"/>
              <a:t>In the diagram below, what side is opposite angle A? What side is adjacent (next to) to angle A? Remember that they hypotenuse is special and will never be an “opposite” or “adjacent” side.</a:t>
            </a:r>
          </a:p>
          <a:p>
            <a:endParaRPr lang="en-US" dirty="0"/>
          </a:p>
        </p:txBody>
      </p:sp>
    </p:spTree>
    <p:extLst>
      <p:ext uri="{BB962C8B-B14F-4D97-AF65-F5344CB8AC3E}">
        <p14:creationId xmlns:p14="http://schemas.microsoft.com/office/powerpoint/2010/main" val="8249354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animEffect transition="in" filter="circle(in)">
                                      <p:cBhvr>
                                        <p:cTn id="7" dur="2000"/>
                                        <p:tgtEl>
                                          <p:spTgt spid="8195">
                                            <p:txEl>
                                              <p:pRg st="0" end="0"/>
                                            </p:txEl>
                                          </p:spTgt>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8195">
                                            <p:txEl>
                                              <p:pRg st="1" end="1"/>
                                            </p:txEl>
                                          </p:spTgt>
                                        </p:tgtEl>
                                        <p:attrNameLst>
                                          <p:attrName>style.visibility</p:attrName>
                                        </p:attrNameLst>
                                      </p:cBhvr>
                                      <p:to>
                                        <p:strVal val="visible"/>
                                      </p:to>
                                    </p:set>
                                    <p:animEffect transition="in" filter="circle(in)">
                                      <p:cBhvr>
                                        <p:cTn id="10" dur="2000"/>
                                        <p:tgtEl>
                                          <p:spTgt spid="8195">
                                            <p:txEl>
                                              <p:pRg st="1" end="1"/>
                                            </p:txEl>
                                          </p:spTgt>
                                        </p:tgtEl>
                                      </p:cBhvr>
                                    </p:animEffect>
                                  </p:childTnLst>
                                </p:cTn>
                              </p:par>
                              <p:par>
                                <p:cTn id="11" presetID="6" presetClass="entr" presetSubtype="16" fill="hold" grpId="0" nodeType="withEffect">
                                  <p:stCondLst>
                                    <p:cond delay="0"/>
                                  </p:stCondLst>
                                  <p:childTnLst>
                                    <p:set>
                                      <p:cBhvr>
                                        <p:cTn id="12" dur="1" fill="hold">
                                          <p:stCondLst>
                                            <p:cond delay="0"/>
                                          </p:stCondLst>
                                        </p:cTn>
                                        <p:tgtEl>
                                          <p:spTgt spid="8195">
                                            <p:txEl>
                                              <p:pRg st="2" end="2"/>
                                            </p:txEl>
                                          </p:spTgt>
                                        </p:tgtEl>
                                        <p:attrNameLst>
                                          <p:attrName>style.visibility</p:attrName>
                                        </p:attrNameLst>
                                      </p:cBhvr>
                                      <p:to>
                                        <p:strVal val="visible"/>
                                      </p:to>
                                    </p:set>
                                    <p:animEffect transition="in" filter="circle(in)">
                                      <p:cBhvr>
                                        <p:cTn id="13" dur="2000"/>
                                        <p:tgtEl>
                                          <p:spTgt spid="8195">
                                            <p:txEl>
                                              <p:pRg st="2" end="2"/>
                                            </p:txEl>
                                          </p:spTgt>
                                        </p:tgtEl>
                                      </p:cBhvr>
                                    </p:animEffect>
                                  </p:childTnLst>
                                </p:cTn>
                              </p:par>
                              <p:par>
                                <p:cTn id="14" presetID="6" presetClass="entr" presetSubtype="16" fill="hold" grpId="0" nodeType="withEffect">
                                  <p:stCondLst>
                                    <p:cond delay="0"/>
                                  </p:stCondLst>
                                  <p:childTnLst>
                                    <p:set>
                                      <p:cBhvr>
                                        <p:cTn id="15" dur="1" fill="hold">
                                          <p:stCondLst>
                                            <p:cond delay="0"/>
                                          </p:stCondLst>
                                        </p:cTn>
                                        <p:tgtEl>
                                          <p:spTgt spid="8195">
                                            <p:txEl>
                                              <p:pRg st="3" end="3"/>
                                            </p:txEl>
                                          </p:spTgt>
                                        </p:tgtEl>
                                        <p:attrNameLst>
                                          <p:attrName>style.visibility</p:attrName>
                                        </p:attrNameLst>
                                      </p:cBhvr>
                                      <p:to>
                                        <p:strVal val="visible"/>
                                      </p:to>
                                    </p:set>
                                    <p:animEffect transition="in" filter="circle(in)">
                                      <p:cBhvr>
                                        <p:cTn id="16" dur="2000"/>
                                        <p:tgtEl>
                                          <p:spTgt spid="8195">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6" presetClass="entr" presetSubtype="16" fill="hold" nodeType="click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Effect transition="in" filter="circle(in)">
                                      <p:cBhvr>
                                        <p:cTn id="21" dur="2000"/>
                                        <p:tgtEl>
                                          <p:spTgt spid="5">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6" presetClass="entr" presetSubtype="16" fill="hold" nodeType="clickEffect">
                                  <p:stCondLst>
                                    <p:cond delay="0"/>
                                  </p:stCondLst>
                                  <p:childTnLst>
                                    <p:set>
                                      <p:cBhvr>
                                        <p:cTn id="25" dur="1" fill="hold">
                                          <p:stCondLst>
                                            <p:cond delay="0"/>
                                          </p:stCondLst>
                                        </p:cTn>
                                        <p:tgtEl>
                                          <p:spTgt spid="2">
                                            <p:txEl>
                                              <p:pRg st="0" end="0"/>
                                            </p:txEl>
                                          </p:spTgt>
                                        </p:tgtEl>
                                        <p:attrNameLst>
                                          <p:attrName>style.visibility</p:attrName>
                                        </p:attrNameLst>
                                      </p:cBhvr>
                                      <p:to>
                                        <p:strVal val="visible"/>
                                      </p:to>
                                    </p:set>
                                    <p:animEffect transition="in" filter="circle(in)">
                                      <p:cBhvr>
                                        <p:cTn id="26" dur="2000"/>
                                        <p:tgtEl>
                                          <p:spTgt spid="2">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6" presetClass="entr" presetSubtype="16" fill="hold" nodeType="clickEffect">
                                  <p:stCondLst>
                                    <p:cond delay="0"/>
                                  </p:stCondLst>
                                  <p:childTnLst>
                                    <p:set>
                                      <p:cBhvr>
                                        <p:cTn id="30" dur="1" fill="hold">
                                          <p:stCondLst>
                                            <p:cond delay="0"/>
                                          </p:stCondLst>
                                        </p:cTn>
                                        <p:tgtEl>
                                          <p:spTgt spid="2">
                                            <p:txEl>
                                              <p:pRg st="2" end="2"/>
                                            </p:txEl>
                                          </p:spTgt>
                                        </p:tgtEl>
                                        <p:attrNameLst>
                                          <p:attrName>style.visibility</p:attrName>
                                        </p:attrNameLst>
                                      </p:cBhvr>
                                      <p:to>
                                        <p:strVal val="visible"/>
                                      </p:to>
                                    </p:set>
                                    <p:animEffect transition="in" filter="circle(in)">
                                      <p:cBhvr>
                                        <p:cTn id="31" dur="20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2472367" y="581087"/>
            <a:ext cx="6348413" cy="1320800"/>
          </a:xfrm>
        </p:spPr>
        <p:txBody>
          <a:bodyPr/>
          <a:lstStyle/>
          <a:p>
            <a:pPr algn="r"/>
            <a:r>
              <a:rPr lang="en-US" altLang="en-US" dirty="0" smtClean="0"/>
              <a:t>Visualizing the information</a:t>
            </a:r>
            <a:endParaRPr lang="en-US" altLang="en-US" dirty="0" smtClean="0"/>
          </a:p>
        </p:txBody>
      </p:sp>
      <p:sp>
        <p:nvSpPr>
          <p:cNvPr id="8195" name="Rectangle 3"/>
          <p:cNvSpPr>
            <a:spLocks noGrp="1" noChangeArrowheads="1"/>
          </p:cNvSpPr>
          <p:nvPr>
            <p:ph idx="1"/>
          </p:nvPr>
        </p:nvSpPr>
        <p:spPr>
          <a:xfrm>
            <a:off x="2133601" y="1545687"/>
            <a:ext cx="6348413" cy="1821496"/>
          </a:xfrm>
        </p:spPr>
        <p:txBody>
          <a:bodyPr>
            <a:normAutofit/>
          </a:bodyPr>
          <a:lstStyle/>
          <a:p>
            <a:r>
              <a:rPr lang="en-US" altLang="en-US" b="1" dirty="0" smtClean="0">
                <a:solidFill>
                  <a:schemeClr val="tx1"/>
                </a:solidFill>
              </a:rPr>
              <a:t>The relative terms “</a:t>
            </a:r>
            <a:r>
              <a:rPr lang="en-US" altLang="en-US" b="1" dirty="0" smtClean="0">
                <a:solidFill>
                  <a:srgbClr val="FFFF00"/>
                </a:solidFill>
              </a:rPr>
              <a:t>opposite</a:t>
            </a:r>
            <a:r>
              <a:rPr lang="en-US" altLang="en-US" b="1" dirty="0" smtClean="0">
                <a:solidFill>
                  <a:schemeClr val="tx1"/>
                </a:solidFill>
              </a:rPr>
              <a:t>” and “</a:t>
            </a:r>
            <a:r>
              <a:rPr lang="en-US" altLang="en-US" b="1" dirty="0" smtClean="0">
                <a:solidFill>
                  <a:srgbClr val="FFFF00"/>
                </a:solidFill>
              </a:rPr>
              <a:t>adjacent</a:t>
            </a:r>
            <a:r>
              <a:rPr lang="en-US" altLang="en-US" b="1" dirty="0" smtClean="0">
                <a:solidFill>
                  <a:schemeClr val="tx1"/>
                </a:solidFill>
              </a:rPr>
              <a:t>” apply to </a:t>
            </a:r>
            <a:r>
              <a:rPr lang="en-US" altLang="en-US" b="1" dirty="0" smtClean="0">
                <a:solidFill>
                  <a:srgbClr val="FFFF00"/>
                </a:solidFill>
              </a:rPr>
              <a:t>any angle</a:t>
            </a:r>
            <a:r>
              <a:rPr lang="en-US" altLang="en-US" b="1" dirty="0" smtClean="0">
                <a:solidFill>
                  <a:schemeClr val="tx1"/>
                </a:solidFill>
              </a:rPr>
              <a:t>. It does not matter how the triangle </a:t>
            </a:r>
            <a:r>
              <a:rPr lang="en-US" altLang="en-US" b="1" dirty="0" smtClean="0">
                <a:solidFill>
                  <a:schemeClr val="tx1"/>
                </a:solidFill>
              </a:rPr>
              <a:t>is drawn. Remember, though, that the </a:t>
            </a:r>
            <a:r>
              <a:rPr lang="en-US" altLang="en-US" b="1" i="1" dirty="0" smtClean="0">
                <a:solidFill>
                  <a:schemeClr val="tx1"/>
                </a:solidFill>
              </a:rPr>
              <a:t>hypotenuse</a:t>
            </a:r>
            <a:r>
              <a:rPr lang="en-US" altLang="en-US" b="1" dirty="0" smtClean="0">
                <a:solidFill>
                  <a:schemeClr val="tx1"/>
                </a:solidFill>
              </a:rPr>
              <a:t> is always opposite the right (90°) angle.</a:t>
            </a:r>
            <a:endParaRPr lang="en-US" altLang="en-US" dirty="0" smtClean="0">
              <a:solidFill>
                <a:schemeClr val="tx1"/>
              </a:solidFill>
            </a:endParaRPr>
          </a:p>
        </p:txBody>
      </p:sp>
      <p:pic>
        <p:nvPicPr>
          <p:cNvPr id="2" name="Picture 1"/>
          <p:cNvPicPr>
            <a:picLocks noChangeAspect="1"/>
          </p:cNvPicPr>
          <p:nvPr/>
        </p:nvPicPr>
        <p:blipFill>
          <a:blip r:embed="rId3"/>
          <a:stretch>
            <a:fillRect/>
          </a:stretch>
        </p:blipFill>
        <p:spPr>
          <a:xfrm>
            <a:off x="2472366" y="3124200"/>
            <a:ext cx="6900234" cy="3210181"/>
          </a:xfrm>
          <a:prstGeom prst="rect">
            <a:avLst/>
          </a:prstGeom>
        </p:spPr>
      </p:pic>
    </p:spTree>
    <p:extLst>
      <p:ext uri="{BB962C8B-B14F-4D97-AF65-F5344CB8AC3E}">
        <p14:creationId xmlns:p14="http://schemas.microsoft.com/office/powerpoint/2010/main" val="15649768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2472367" y="581087"/>
            <a:ext cx="6348413" cy="1320800"/>
          </a:xfrm>
        </p:spPr>
        <p:txBody>
          <a:bodyPr/>
          <a:lstStyle/>
          <a:p>
            <a:pPr algn="r"/>
            <a:r>
              <a:rPr lang="en-US" altLang="en-US" dirty="0" smtClean="0"/>
              <a:t>Identifying opposite and adjacent sides</a:t>
            </a:r>
            <a:endParaRPr lang="en-US" altLang="en-US" dirty="0" smtClean="0"/>
          </a:p>
        </p:txBody>
      </p:sp>
      <p:sp>
        <p:nvSpPr>
          <p:cNvPr id="8195" name="Rectangle 3"/>
          <p:cNvSpPr>
            <a:spLocks noGrp="1" noChangeArrowheads="1"/>
          </p:cNvSpPr>
          <p:nvPr>
            <p:ph idx="1"/>
          </p:nvPr>
        </p:nvSpPr>
        <p:spPr>
          <a:xfrm>
            <a:off x="1981200" y="1752600"/>
            <a:ext cx="7391400" cy="609600"/>
          </a:xfrm>
        </p:spPr>
        <p:txBody>
          <a:bodyPr>
            <a:normAutofit lnSpcReduction="10000"/>
          </a:bodyPr>
          <a:lstStyle/>
          <a:p>
            <a:r>
              <a:rPr lang="en-US" altLang="en-US" b="1" dirty="0" smtClean="0">
                <a:solidFill>
                  <a:schemeClr val="tx1"/>
                </a:solidFill>
              </a:rPr>
              <a:t>Can you identify which side is “opposite” and which side is “adjacent” for the given angles?</a:t>
            </a:r>
            <a:endParaRPr lang="en-US" altLang="en-US" dirty="0" smtClean="0">
              <a:solidFill>
                <a:schemeClr val="tx1"/>
              </a:solidFill>
            </a:endParaRPr>
          </a:p>
        </p:txBody>
      </p:sp>
      <p:pic>
        <p:nvPicPr>
          <p:cNvPr id="3" name="Picture 2"/>
          <p:cNvPicPr>
            <a:picLocks noChangeAspect="1"/>
          </p:cNvPicPr>
          <p:nvPr/>
        </p:nvPicPr>
        <p:blipFill>
          <a:blip r:embed="rId3"/>
          <a:stretch>
            <a:fillRect/>
          </a:stretch>
        </p:blipFill>
        <p:spPr>
          <a:xfrm>
            <a:off x="3419475" y="2490726"/>
            <a:ext cx="4514850" cy="2085975"/>
          </a:xfrm>
          <a:prstGeom prst="rect">
            <a:avLst/>
          </a:prstGeom>
        </p:spPr>
      </p:pic>
      <p:sp>
        <p:nvSpPr>
          <p:cNvPr id="4" name="TextBox 3"/>
          <p:cNvSpPr txBox="1"/>
          <p:nvPr/>
        </p:nvSpPr>
        <p:spPr>
          <a:xfrm>
            <a:off x="1963615" y="4953000"/>
            <a:ext cx="6080126" cy="1477328"/>
          </a:xfrm>
          <a:prstGeom prst="rect">
            <a:avLst/>
          </a:prstGeom>
          <a:noFill/>
        </p:spPr>
        <p:txBody>
          <a:bodyPr wrap="none" rtlCol="0">
            <a:spAutoFit/>
          </a:bodyPr>
          <a:lstStyle/>
          <a:p>
            <a:pPr marL="285750" indent="-285750">
              <a:buClr>
                <a:schemeClr val="accent1"/>
              </a:buClr>
              <a:buFont typeface="Wingdings 3" panose="05040102010807070707" pitchFamily="18" charset="2"/>
              <a:buChar char=""/>
            </a:pPr>
            <a:r>
              <a:rPr lang="en-US" altLang="en-US" b="1" dirty="0"/>
              <a:t>Which side is opposite for angle X? Which side is adjacent?</a:t>
            </a:r>
          </a:p>
          <a:p>
            <a:pPr marL="285750" indent="-285750">
              <a:buClr>
                <a:schemeClr val="accent1"/>
              </a:buClr>
              <a:buFont typeface="Wingdings 3" panose="05040102010807070707" pitchFamily="18" charset="2"/>
              <a:buChar char=""/>
            </a:pPr>
            <a:endParaRPr lang="en-US" altLang="en-US" b="1" dirty="0"/>
          </a:p>
          <a:p>
            <a:pPr marL="285750" indent="-285750">
              <a:buClr>
                <a:schemeClr val="accent1"/>
              </a:buClr>
              <a:buFont typeface="Wingdings 3" panose="05040102010807070707" pitchFamily="18" charset="2"/>
              <a:buChar char=""/>
            </a:pPr>
            <a:r>
              <a:rPr lang="en-US" altLang="en-US" b="1" dirty="0"/>
              <a:t>Which side is opposite for angle Y? Which side is adjacent?</a:t>
            </a:r>
          </a:p>
          <a:p>
            <a:pPr marL="285750" indent="-285750">
              <a:buClr>
                <a:schemeClr val="accent1"/>
              </a:buClr>
              <a:buFont typeface="Wingdings 3" panose="05040102010807070707" pitchFamily="18" charset="2"/>
              <a:buChar char=""/>
            </a:pPr>
            <a:endParaRPr lang="en-US" altLang="en-US" b="1" dirty="0"/>
          </a:p>
          <a:p>
            <a:pPr marL="285750" indent="-285750">
              <a:buClr>
                <a:schemeClr val="accent1"/>
              </a:buClr>
              <a:buFont typeface="Wingdings 3" panose="05040102010807070707" pitchFamily="18" charset="2"/>
              <a:buChar char=""/>
            </a:pPr>
            <a:r>
              <a:rPr lang="en-US" altLang="en-US" b="1" dirty="0"/>
              <a:t>Which side is the hypotenuse?</a:t>
            </a:r>
            <a:endParaRPr lang="en-US" altLang="en-US" dirty="0"/>
          </a:p>
        </p:txBody>
      </p:sp>
    </p:spTree>
    <p:extLst>
      <p:ext uri="{BB962C8B-B14F-4D97-AF65-F5344CB8AC3E}">
        <p14:creationId xmlns:p14="http://schemas.microsoft.com/office/powerpoint/2010/main" val="40175348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2472367" y="581087"/>
            <a:ext cx="6348413" cy="1320800"/>
          </a:xfrm>
        </p:spPr>
        <p:txBody>
          <a:bodyPr/>
          <a:lstStyle/>
          <a:p>
            <a:pPr algn="r"/>
            <a:r>
              <a:rPr lang="en-US" altLang="en-US" dirty="0" smtClean="0"/>
              <a:t>Identifying opposite and adjacent sides</a:t>
            </a:r>
            <a:endParaRPr lang="en-US" altLang="en-US" dirty="0" smtClean="0"/>
          </a:p>
        </p:txBody>
      </p:sp>
      <p:sp>
        <p:nvSpPr>
          <p:cNvPr id="8195" name="Rectangle 3"/>
          <p:cNvSpPr>
            <a:spLocks noGrp="1" noChangeArrowheads="1"/>
          </p:cNvSpPr>
          <p:nvPr>
            <p:ph idx="1"/>
          </p:nvPr>
        </p:nvSpPr>
        <p:spPr>
          <a:xfrm>
            <a:off x="1981200" y="1752600"/>
            <a:ext cx="7391400" cy="609600"/>
          </a:xfrm>
        </p:spPr>
        <p:txBody>
          <a:bodyPr>
            <a:normAutofit lnSpcReduction="10000"/>
          </a:bodyPr>
          <a:lstStyle/>
          <a:p>
            <a:r>
              <a:rPr lang="en-US" altLang="en-US" b="1" dirty="0" smtClean="0">
                <a:solidFill>
                  <a:schemeClr val="tx1"/>
                </a:solidFill>
              </a:rPr>
              <a:t>Can you identify which side is “opposite” and which side is “adjacent” for the given angles?</a:t>
            </a:r>
            <a:endParaRPr lang="en-US" altLang="en-US" dirty="0" smtClean="0">
              <a:solidFill>
                <a:schemeClr val="tx1"/>
              </a:solidFill>
            </a:endParaRPr>
          </a:p>
        </p:txBody>
      </p:sp>
      <p:sp>
        <p:nvSpPr>
          <p:cNvPr id="4" name="TextBox 3"/>
          <p:cNvSpPr txBox="1"/>
          <p:nvPr/>
        </p:nvSpPr>
        <p:spPr>
          <a:xfrm>
            <a:off x="1963615" y="4953000"/>
            <a:ext cx="6112186" cy="1477328"/>
          </a:xfrm>
          <a:prstGeom prst="rect">
            <a:avLst/>
          </a:prstGeom>
          <a:noFill/>
        </p:spPr>
        <p:txBody>
          <a:bodyPr wrap="none" rtlCol="0">
            <a:spAutoFit/>
          </a:bodyPr>
          <a:lstStyle/>
          <a:p>
            <a:pPr marL="285750" indent="-285750">
              <a:buClr>
                <a:schemeClr val="accent1"/>
              </a:buClr>
              <a:buFont typeface="Wingdings 3" panose="05040102010807070707" pitchFamily="18" charset="2"/>
              <a:buChar char=""/>
            </a:pPr>
            <a:r>
              <a:rPr lang="en-US" altLang="en-US" b="1" dirty="0"/>
              <a:t>Which side is opposite for angle P? Which side is adjacent?</a:t>
            </a:r>
          </a:p>
          <a:p>
            <a:pPr marL="285750" indent="-285750">
              <a:buClr>
                <a:schemeClr val="accent1"/>
              </a:buClr>
              <a:buFont typeface="Wingdings 3" panose="05040102010807070707" pitchFamily="18" charset="2"/>
              <a:buChar char=""/>
            </a:pPr>
            <a:endParaRPr lang="en-US" altLang="en-US" b="1" dirty="0"/>
          </a:p>
          <a:p>
            <a:pPr marL="285750" indent="-285750">
              <a:buClr>
                <a:schemeClr val="accent1"/>
              </a:buClr>
              <a:buFont typeface="Wingdings 3" panose="05040102010807070707" pitchFamily="18" charset="2"/>
              <a:buChar char=""/>
            </a:pPr>
            <a:r>
              <a:rPr lang="en-US" altLang="en-US" b="1" dirty="0"/>
              <a:t>Which side is opposite for angle Q? Which side is adjacent?</a:t>
            </a:r>
          </a:p>
          <a:p>
            <a:pPr marL="285750" indent="-285750">
              <a:buClr>
                <a:schemeClr val="accent1"/>
              </a:buClr>
              <a:buFont typeface="Wingdings 3" panose="05040102010807070707" pitchFamily="18" charset="2"/>
              <a:buChar char=""/>
            </a:pPr>
            <a:endParaRPr lang="en-US" altLang="en-US" b="1" dirty="0"/>
          </a:p>
          <a:p>
            <a:pPr marL="285750" indent="-285750">
              <a:buClr>
                <a:schemeClr val="accent1"/>
              </a:buClr>
              <a:buFont typeface="Wingdings 3" panose="05040102010807070707" pitchFamily="18" charset="2"/>
              <a:buChar char=""/>
            </a:pPr>
            <a:r>
              <a:rPr lang="en-US" altLang="en-US" b="1" dirty="0"/>
              <a:t>Which side is the hypotenuse?</a:t>
            </a:r>
            <a:endParaRPr lang="en-US" altLang="en-US" dirty="0"/>
          </a:p>
        </p:txBody>
      </p:sp>
      <p:pic>
        <p:nvPicPr>
          <p:cNvPr id="2" name="Picture 1"/>
          <p:cNvPicPr>
            <a:picLocks noChangeAspect="1"/>
          </p:cNvPicPr>
          <p:nvPr/>
        </p:nvPicPr>
        <p:blipFill>
          <a:blip r:embed="rId3"/>
          <a:stretch>
            <a:fillRect/>
          </a:stretch>
        </p:blipFill>
        <p:spPr>
          <a:xfrm>
            <a:off x="4876801" y="2456684"/>
            <a:ext cx="3743325" cy="2401833"/>
          </a:xfrm>
          <a:prstGeom prst="rect">
            <a:avLst/>
          </a:prstGeom>
        </p:spPr>
      </p:pic>
    </p:spTree>
    <p:extLst>
      <p:ext uri="{BB962C8B-B14F-4D97-AF65-F5344CB8AC3E}">
        <p14:creationId xmlns:p14="http://schemas.microsoft.com/office/powerpoint/2010/main" val="5732650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animEffect transition="in" filter="fade">
                                      <p:cBhvr>
                                        <p:cTn id="7" dur="500"/>
                                        <p:tgtEl>
                                          <p:spTgt spid="819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fade">
                                      <p:cBhvr>
                                        <p:cTn id="22"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2472367" y="581087"/>
            <a:ext cx="6348413" cy="1320800"/>
          </a:xfrm>
        </p:spPr>
        <p:txBody>
          <a:bodyPr/>
          <a:lstStyle/>
          <a:p>
            <a:pPr algn="r"/>
            <a:r>
              <a:rPr lang="en-US" altLang="en-US" dirty="0" smtClean="0"/>
              <a:t>Identifying opposite and adjacent sides</a:t>
            </a:r>
            <a:endParaRPr lang="en-US" altLang="en-US" dirty="0" smtClean="0"/>
          </a:p>
        </p:txBody>
      </p:sp>
      <p:sp>
        <p:nvSpPr>
          <p:cNvPr id="8195" name="Rectangle 3"/>
          <p:cNvSpPr>
            <a:spLocks noGrp="1" noChangeArrowheads="1"/>
          </p:cNvSpPr>
          <p:nvPr>
            <p:ph idx="1"/>
          </p:nvPr>
        </p:nvSpPr>
        <p:spPr>
          <a:xfrm>
            <a:off x="1981200" y="1752600"/>
            <a:ext cx="7391400" cy="609600"/>
          </a:xfrm>
        </p:spPr>
        <p:txBody>
          <a:bodyPr>
            <a:normAutofit lnSpcReduction="10000"/>
          </a:bodyPr>
          <a:lstStyle/>
          <a:p>
            <a:r>
              <a:rPr lang="en-US" altLang="en-US" b="1" dirty="0" smtClean="0">
                <a:solidFill>
                  <a:schemeClr val="tx1"/>
                </a:solidFill>
              </a:rPr>
              <a:t>Can you identify which side is opposite and which side is adjacent for the given angles? Which side is the hypotenuse?</a:t>
            </a:r>
            <a:endParaRPr lang="en-US" altLang="en-US" dirty="0" smtClean="0">
              <a:solidFill>
                <a:schemeClr val="tx1"/>
              </a:solidFill>
            </a:endParaRPr>
          </a:p>
        </p:txBody>
      </p:sp>
      <p:grpSp>
        <p:nvGrpSpPr>
          <p:cNvPr id="6" name="Group 5"/>
          <p:cNvGrpSpPr/>
          <p:nvPr/>
        </p:nvGrpSpPr>
        <p:grpSpPr>
          <a:xfrm>
            <a:off x="4762500" y="2448848"/>
            <a:ext cx="4648200" cy="2417504"/>
            <a:chOff x="1524000" y="2421196"/>
            <a:chExt cx="4648200" cy="2417504"/>
          </a:xfrm>
        </p:grpSpPr>
        <p:pic>
          <p:nvPicPr>
            <p:cNvPr id="3" name="Picture 2"/>
            <p:cNvPicPr>
              <a:picLocks noChangeAspect="1"/>
            </p:cNvPicPr>
            <p:nvPr/>
          </p:nvPicPr>
          <p:blipFill>
            <a:blip r:embed="rId3"/>
            <a:stretch>
              <a:fillRect/>
            </a:stretch>
          </p:blipFill>
          <p:spPr>
            <a:xfrm>
              <a:off x="1524000" y="2421196"/>
              <a:ext cx="4648200" cy="2417504"/>
            </a:xfrm>
            <a:prstGeom prst="rect">
              <a:avLst/>
            </a:prstGeom>
          </p:spPr>
        </p:pic>
        <p:sp>
          <p:nvSpPr>
            <p:cNvPr id="5" name="TextBox 4"/>
            <p:cNvSpPr txBox="1"/>
            <p:nvPr/>
          </p:nvSpPr>
          <p:spPr>
            <a:xfrm>
              <a:off x="5334000" y="3533713"/>
              <a:ext cx="381000" cy="369332"/>
            </a:xfrm>
            <a:prstGeom prst="rect">
              <a:avLst/>
            </a:prstGeom>
            <a:solidFill>
              <a:schemeClr val="tx1"/>
            </a:solidFill>
          </p:spPr>
          <p:txBody>
            <a:bodyPr wrap="square" rtlCol="0">
              <a:spAutoFit/>
            </a:bodyPr>
            <a:lstStyle/>
            <a:p>
              <a:endParaRPr lang="en-US" dirty="0"/>
            </a:p>
          </p:txBody>
        </p:sp>
      </p:grpSp>
      <p:sp>
        <p:nvSpPr>
          <p:cNvPr id="9" name="TextBox 8"/>
          <p:cNvSpPr txBox="1"/>
          <p:nvPr/>
        </p:nvSpPr>
        <p:spPr>
          <a:xfrm>
            <a:off x="1963616" y="4953000"/>
            <a:ext cx="6522363" cy="1477328"/>
          </a:xfrm>
          <a:prstGeom prst="rect">
            <a:avLst/>
          </a:prstGeom>
          <a:noFill/>
        </p:spPr>
        <p:txBody>
          <a:bodyPr wrap="none" rtlCol="0">
            <a:spAutoFit/>
          </a:bodyPr>
          <a:lstStyle/>
          <a:p>
            <a:pPr marL="285750" indent="-285750">
              <a:buClr>
                <a:schemeClr val="accent1"/>
              </a:buClr>
              <a:buFont typeface="Wingdings 3" panose="05040102010807070707" pitchFamily="18" charset="2"/>
              <a:buChar char=""/>
            </a:pPr>
            <a:r>
              <a:rPr lang="en-US" altLang="en-US" b="1" dirty="0"/>
              <a:t>What side is side “a”? (Hold up the index card for your answer.)</a:t>
            </a:r>
          </a:p>
          <a:p>
            <a:pPr marL="285750" indent="-285750">
              <a:buClr>
                <a:schemeClr val="accent1"/>
              </a:buClr>
              <a:buFont typeface="Wingdings 3" panose="05040102010807070707" pitchFamily="18" charset="2"/>
              <a:buChar char=""/>
            </a:pPr>
            <a:endParaRPr lang="en-US" altLang="en-US" b="1" dirty="0"/>
          </a:p>
          <a:p>
            <a:pPr marL="285750" indent="-285750">
              <a:buClr>
                <a:schemeClr val="accent1"/>
              </a:buClr>
              <a:buFont typeface="Wingdings 3" panose="05040102010807070707" pitchFamily="18" charset="2"/>
              <a:buChar char=""/>
            </a:pPr>
            <a:r>
              <a:rPr lang="en-US" altLang="en-US" b="1" dirty="0"/>
              <a:t>What side is side </a:t>
            </a:r>
            <a:r>
              <a:rPr lang="en-US" altLang="en-US" b="1" dirty="0"/>
              <a:t>“b”? </a:t>
            </a:r>
            <a:r>
              <a:rPr lang="en-US" altLang="en-US" b="1" dirty="0"/>
              <a:t>(Hold up the index card for your answer.)</a:t>
            </a:r>
          </a:p>
          <a:p>
            <a:pPr marL="285750" indent="-285750">
              <a:buClr>
                <a:schemeClr val="accent1"/>
              </a:buClr>
              <a:buFont typeface="Wingdings 3" panose="05040102010807070707" pitchFamily="18" charset="2"/>
              <a:buChar char=""/>
            </a:pPr>
            <a:endParaRPr lang="en-US" altLang="en-US" b="1" dirty="0"/>
          </a:p>
          <a:p>
            <a:pPr marL="285750" indent="-285750">
              <a:buClr>
                <a:schemeClr val="accent1"/>
              </a:buClr>
              <a:buFont typeface="Wingdings 3" panose="05040102010807070707" pitchFamily="18" charset="2"/>
              <a:buChar char=""/>
            </a:pPr>
            <a:r>
              <a:rPr lang="en-US" altLang="en-US" b="1" dirty="0"/>
              <a:t>What side is side </a:t>
            </a:r>
            <a:r>
              <a:rPr lang="en-US" altLang="en-US" b="1" dirty="0"/>
              <a:t>“c”? </a:t>
            </a:r>
            <a:r>
              <a:rPr lang="en-US" altLang="en-US" b="1" dirty="0"/>
              <a:t>(Hold up the index card for your answer.)</a:t>
            </a:r>
          </a:p>
        </p:txBody>
      </p:sp>
      <p:sp>
        <p:nvSpPr>
          <p:cNvPr id="7" name="TextBox 6"/>
          <p:cNvSpPr txBox="1"/>
          <p:nvPr/>
        </p:nvSpPr>
        <p:spPr>
          <a:xfrm>
            <a:off x="2133601" y="4038912"/>
            <a:ext cx="2166747" cy="584775"/>
          </a:xfrm>
          <a:prstGeom prst="rect">
            <a:avLst/>
          </a:prstGeom>
          <a:noFill/>
        </p:spPr>
        <p:txBody>
          <a:bodyPr wrap="none" rtlCol="0">
            <a:spAutoFit/>
          </a:bodyPr>
          <a:lstStyle/>
          <a:p>
            <a:r>
              <a:rPr lang="en-US" sz="3200" dirty="0"/>
              <a:t>For angle A:</a:t>
            </a:r>
          </a:p>
        </p:txBody>
      </p:sp>
    </p:spTree>
    <p:extLst>
      <p:ext uri="{BB962C8B-B14F-4D97-AF65-F5344CB8AC3E}">
        <p14:creationId xmlns:p14="http://schemas.microsoft.com/office/powerpoint/2010/main" val="17680766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animEffect transition="in" filter="fade">
                                      <p:cBhvr>
                                        <p:cTn id="7" dur="500"/>
                                        <p:tgtEl>
                                          <p:spTgt spid="819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9">
                                            <p:txEl>
                                              <p:pRg st="0" end="0"/>
                                            </p:txEl>
                                          </p:spTgt>
                                        </p:tgtEl>
                                        <p:attrNameLst>
                                          <p:attrName>style.visibility</p:attrName>
                                        </p:attrNameLst>
                                      </p:cBhvr>
                                      <p:to>
                                        <p:strVal val="visible"/>
                                      </p:to>
                                    </p:set>
                                    <p:anim calcmode="lin" valueType="num">
                                      <p:cBhvr additive="base">
                                        <p:cTn id="12"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9">
                                            <p:txEl>
                                              <p:pRg st="2" end="2"/>
                                            </p:txEl>
                                          </p:spTgt>
                                        </p:tgtEl>
                                        <p:attrNameLst>
                                          <p:attrName>style.visibility</p:attrName>
                                        </p:attrNameLst>
                                      </p:cBhvr>
                                      <p:to>
                                        <p:strVal val="visible"/>
                                      </p:to>
                                    </p:set>
                                    <p:anim calcmode="lin" valueType="num">
                                      <p:cBhvr additive="base">
                                        <p:cTn id="18"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9">
                                            <p:txEl>
                                              <p:pRg st="4" end="4"/>
                                            </p:txEl>
                                          </p:spTgt>
                                        </p:tgtEl>
                                        <p:attrNameLst>
                                          <p:attrName>style.visibility</p:attrName>
                                        </p:attrNameLst>
                                      </p:cBhvr>
                                      <p:to>
                                        <p:strVal val="visible"/>
                                      </p:to>
                                    </p:set>
                                    <p:anim calcmode="lin" valueType="num">
                                      <p:cBhvr additive="base">
                                        <p:cTn id="24" dur="500" fill="hold"/>
                                        <p:tgtEl>
                                          <p:spTgt spid="9">
                                            <p:txEl>
                                              <p:pRg st="4" end="4"/>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9">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2472367" y="581087"/>
            <a:ext cx="6348413" cy="1320800"/>
          </a:xfrm>
        </p:spPr>
        <p:txBody>
          <a:bodyPr/>
          <a:lstStyle/>
          <a:p>
            <a:pPr algn="r"/>
            <a:r>
              <a:rPr lang="en-US" altLang="en-US" dirty="0" smtClean="0"/>
              <a:t>Identifying opposite and adjacent sides</a:t>
            </a:r>
            <a:endParaRPr lang="en-US" altLang="en-US" dirty="0" smtClean="0"/>
          </a:p>
        </p:txBody>
      </p:sp>
      <p:sp>
        <p:nvSpPr>
          <p:cNvPr id="8195" name="Rectangle 3"/>
          <p:cNvSpPr>
            <a:spLocks noGrp="1" noChangeArrowheads="1"/>
          </p:cNvSpPr>
          <p:nvPr>
            <p:ph idx="1"/>
          </p:nvPr>
        </p:nvSpPr>
        <p:spPr>
          <a:xfrm>
            <a:off x="1981200" y="1752600"/>
            <a:ext cx="7391400" cy="609600"/>
          </a:xfrm>
        </p:spPr>
        <p:txBody>
          <a:bodyPr>
            <a:normAutofit lnSpcReduction="10000"/>
          </a:bodyPr>
          <a:lstStyle/>
          <a:p>
            <a:r>
              <a:rPr lang="en-US" altLang="en-US" b="1" dirty="0" smtClean="0">
                <a:solidFill>
                  <a:schemeClr val="tx1"/>
                </a:solidFill>
              </a:rPr>
              <a:t>Can you identify which side is opposite and which side is adjacent for the given angles? Which side is the hypotenuse?</a:t>
            </a:r>
            <a:endParaRPr lang="en-US" altLang="en-US" dirty="0" smtClean="0">
              <a:solidFill>
                <a:schemeClr val="tx1"/>
              </a:solidFill>
            </a:endParaRPr>
          </a:p>
        </p:txBody>
      </p:sp>
      <p:grpSp>
        <p:nvGrpSpPr>
          <p:cNvPr id="6" name="Group 5"/>
          <p:cNvGrpSpPr/>
          <p:nvPr/>
        </p:nvGrpSpPr>
        <p:grpSpPr>
          <a:xfrm>
            <a:off x="4762500" y="2448848"/>
            <a:ext cx="4648200" cy="2417504"/>
            <a:chOff x="1524000" y="2421196"/>
            <a:chExt cx="4648200" cy="2417504"/>
          </a:xfrm>
        </p:grpSpPr>
        <p:pic>
          <p:nvPicPr>
            <p:cNvPr id="3" name="Picture 2"/>
            <p:cNvPicPr>
              <a:picLocks noChangeAspect="1"/>
            </p:cNvPicPr>
            <p:nvPr/>
          </p:nvPicPr>
          <p:blipFill>
            <a:blip r:embed="rId3"/>
            <a:stretch>
              <a:fillRect/>
            </a:stretch>
          </p:blipFill>
          <p:spPr>
            <a:xfrm>
              <a:off x="1524000" y="2421196"/>
              <a:ext cx="4648200" cy="2417504"/>
            </a:xfrm>
            <a:prstGeom prst="rect">
              <a:avLst/>
            </a:prstGeom>
          </p:spPr>
        </p:pic>
        <p:sp>
          <p:nvSpPr>
            <p:cNvPr id="5" name="TextBox 4"/>
            <p:cNvSpPr txBox="1"/>
            <p:nvPr/>
          </p:nvSpPr>
          <p:spPr>
            <a:xfrm>
              <a:off x="5334000" y="3533713"/>
              <a:ext cx="381000" cy="369332"/>
            </a:xfrm>
            <a:prstGeom prst="rect">
              <a:avLst/>
            </a:prstGeom>
            <a:solidFill>
              <a:schemeClr val="tx1"/>
            </a:solidFill>
          </p:spPr>
          <p:txBody>
            <a:bodyPr wrap="square" rtlCol="0">
              <a:spAutoFit/>
            </a:bodyPr>
            <a:lstStyle/>
            <a:p>
              <a:endParaRPr lang="en-US" dirty="0"/>
            </a:p>
          </p:txBody>
        </p:sp>
      </p:grpSp>
      <p:sp>
        <p:nvSpPr>
          <p:cNvPr id="9" name="TextBox 8"/>
          <p:cNvSpPr txBox="1"/>
          <p:nvPr/>
        </p:nvSpPr>
        <p:spPr>
          <a:xfrm>
            <a:off x="1963616" y="4953000"/>
            <a:ext cx="6522363" cy="1477328"/>
          </a:xfrm>
          <a:prstGeom prst="rect">
            <a:avLst/>
          </a:prstGeom>
          <a:noFill/>
        </p:spPr>
        <p:txBody>
          <a:bodyPr wrap="none" rtlCol="0">
            <a:spAutoFit/>
          </a:bodyPr>
          <a:lstStyle/>
          <a:p>
            <a:pPr marL="285750" indent="-285750">
              <a:buClr>
                <a:schemeClr val="accent1"/>
              </a:buClr>
              <a:buFont typeface="Wingdings 3" panose="05040102010807070707" pitchFamily="18" charset="2"/>
              <a:buChar char=""/>
            </a:pPr>
            <a:r>
              <a:rPr lang="en-US" altLang="en-US" b="1" dirty="0"/>
              <a:t>What side is side “a”? (Hold up the index card for your answer.)</a:t>
            </a:r>
          </a:p>
          <a:p>
            <a:pPr marL="285750" indent="-285750">
              <a:buClr>
                <a:schemeClr val="accent1"/>
              </a:buClr>
              <a:buFont typeface="Wingdings 3" panose="05040102010807070707" pitchFamily="18" charset="2"/>
              <a:buChar char=""/>
            </a:pPr>
            <a:endParaRPr lang="en-US" altLang="en-US" b="1" dirty="0"/>
          </a:p>
          <a:p>
            <a:pPr marL="285750" indent="-285750">
              <a:buClr>
                <a:schemeClr val="accent1"/>
              </a:buClr>
              <a:buFont typeface="Wingdings 3" panose="05040102010807070707" pitchFamily="18" charset="2"/>
              <a:buChar char=""/>
            </a:pPr>
            <a:r>
              <a:rPr lang="en-US" altLang="en-US" b="1" dirty="0"/>
              <a:t>What side is side </a:t>
            </a:r>
            <a:r>
              <a:rPr lang="en-US" altLang="en-US" b="1" dirty="0"/>
              <a:t>“b”? </a:t>
            </a:r>
            <a:r>
              <a:rPr lang="en-US" altLang="en-US" b="1" dirty="0"/>
              <a:t>(Hold up the index card for your answer.)</a:t>
            </a:r>
          </a:p>
          <a:p>
            <a:pPr marL="285750" indent="-285750">
              <a:buClr>
                <a:schemeClr val="accent1"/>
              </a:buClr>
              <a:buFont typeface="Wingdings 3" panose="05040102010807070707" pitchFamily="18" charset="2"/>
              <a:buChar char=""/>
            </a:pPr>
            <a:endParaRPr lang="en-US" altLang="en-US" b="1" dirty="0"/>
          </a:p>
          <a:p>
            <a:pPr marL="285750" indent="-285750">
              <a:buClr>
                <a:schemeClr val="accent1"/>
              </a:buClr>
              <a:buFont typeface="Wingdings 3" panose="05040102010807070707" pitchFamily="18" charset="2"/>
              <a:buChar char=""/>
            </a:pPr>
            <a:r>
              <a:rPr lang="en-US" altLang="en-US" b="1" dirty="0"/>
              <a:t>What side is side </a:t>
            </a:r>
            <a:r>
              <a:rPr lang="en-US" altLang="en-US" b="1" dirty="0"/>
              <a:t>“c”? </a:t>
            </a:r>
            <a:r>
              <a:rPr lang="en-US" altLang="en-US" b="1" dirty="0"/>
              <a:t>(Hold up the index card for your answer.)</a:t>
            </a:r>
          </a:p>
        </p:txBody>
      </p:sp>
      <p:sp>
        <p:nvSpPr>
          <p:cNvPr id="7" name="TextBox 6"/>
          <p:cNvSpPr txBox="1"/>
          <p:nvPr/>
        </p:nvSpPr>
        <p:spPr>
          <a:xfrm>
            <a:off x="2133600" y="4038912"/>
            <a:ext cx="2152320" cy="584775"/>
          </a:xfrm>
          <a:prstGeom prst="rect">
            <a:avLst/>
          </a:prstGeom>
          <a:noFill/>
        </p:spPr>
        <p:txBody>
          <a:bodyPr wrap="none" rtlCol="0">
            <a:spAutoFit/>
          </a:bodyPr>
          <a:lstStyle/>
          <a:p>
            <a:r>
              <a:rPr lang="en-US" sz="3200" dirty="0"/>
              <a:t>For angle B:</a:t>
            </a:r>
          </a:p>
        </p:txBody>
      </p:sp>
    </p:spTree>
    <p:extLst>
      <p:ext uri="{BB962C8B-B14F-4D97-AF65-F5344CB8AC3E}">
        <p14:creationId xmlns:p14="http://schemas.microsoft.com/office/powerpoint/2010/main" val="27644829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animEffect transition="in" filter="fade">
                                      <p:cBhvr>
                                        <p:cTn id="7" dur="500"/>
                                        <p:tgtEl>
                                          <p:spTgt spid="819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9">
                                            <p:txEl>
                                              <p:pRg st="0" end="0"/>
                                            </p:txEl>
                                          </p:spTgt>
                                        </p:tgtEl>
                                        <p:attrNameLst>
                                          <p:attrName>style.visibility</p:attrName>
                                        </p:attrNameLst>
                                      </p:cBhvr>
                                      <p:to>
                                        <p:strVal val="visible"/>
                                      </p:to>
                                    </p:set>
                                    <p:anim calcmode="lin" valueType="num">
                                      <p:cBhvr additive="base">
                                        <p:cTn id="12"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9">
                                            <p:txEl>
                                              <p:pRg st="2" end="2"/>
                                            </p:txEl>
                                          </p:spTgt>
                                        </p:tgtEl>
                                        <p:attrNameLst>
                                          <p:attrName>style.visibility</p:attrName>
                                        </p:attrNameLst>
                                      </p:cBhvr>
                                      <p:to>
                                        <p:strVal val="visible"/>
                                      </p:to>
                                    </p:set>
                                    <p:anim calcmode="lin" valueType="num">
                                      <p:cBhvr additive="base">
                                        <p:cTn id="18"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9">
                                            <p:txEl>
                                              <p:pRg st="4" end="4"/>
                                            </p:txEl>
                                          </p:spTgt>
                                        </p:tgtEl>
                                        <p:attrNameLst>
                                          <p:attrName>style.visibility</p:attrName>
                                        </p:attrNameLst>
                                      </p:cBhvr>
                                      <p:to>
                                        <p:strVal val="visible"/>
                                      </p:to>
                                    </p:set>
                                    <p:anim calcmode="lin" valueType="num">
                                      <p:cBhvr additive="base">
                                        <p:cTn id="24" dur="500" fill="hold"/>
                                        <p:tgtEl>
                                          <p:spTgt spid="9">
                                            <p:txEl>
                                              <p:pRg st="4" end="4"/>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9">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build="p"/>
    </p:bld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TotalTime>
  <Words>1542</Words>
  <Application>Microsoft Office PowerPoint</Application>
  <PresentationFormat>Widescreen</PresentationFormat>
  <Paragraphs>174</Paragraphs>
  <Slides>23</Slides>
  <Notes>22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23</vt:i4>
      </vt:variant>
    </vt:vector>
  </HeadingPairs>
  <TitlesOfParts>
    <vt:vector size="31" baseType="lpstr">
      <vt:lpstr>Arial</vt:lpstr>
      <vt:lpstr>Calibri</vt:lpstr>
      <vt:lpstr>Cambria Math</vt:lpstr>
      <vt:lpstr>Courier New</vt:lpstr>
      <vt:lpstr>Trebuchet MS</vt:lpstr>
      <vt:lpstr>Wingdings</vt:lpstr>
      <vt:lpstr>Wingdings 3</vt:lpstr>
      <vt:lpstr>Facet</vt:lpstr>
      <vt:lpstr>PowerPoint Presentation</vt:lpstr>
      <vt:lpstr>Notes</vt:lpstr>
      <vt:lpstr>Trigonometry</vt:lpstr>
      <vt:lpstr>Trigonometry</vt:lpstr>
      <vt:lpstr>Visualizing the information</vt:lpstr>
      <vt:lpstr>Identifying opposite and adjacent sides</vt:lpstr>
      <vt:lpstr>Identifying opposite and adjacent sides</vt:lpstr>
      <vt:lpstr>Identifying opposite and adjacent sides</vt:lpstr>
      <vt:lpstr>Identifying opposite and adjacent sides</vt:lpstr>
      <vt:lpstr>Identifying opposite and adjacent sides</vt:lpstr>
      <vt:lpstr>Identifying opposite and adjacent sides</vt:lpstr>
      <vt:lpstr>Identifying opposite and adjacent sides</vt:lpstr>
      <vt:lpstr>Identifying opposite and adjacent sides</vt:lpstr>
      <vt:lpstr>Identifying opposite and adjacent sides</vt:lpstr>
      <vt:lpstr>Identifying opposite and adjacent sides</vt:lpstr>
      <vt:lpstr>Trigonometry</vt:lpstr>
      <vt:lpstr>Trigonometry</vt:lpstr>
      <vt:lpstr>Trigonometry</vt:lpstr>
      <vt:lpstr>Trigonometry</vt:lpstr>
      <vt:lpstr>Trigonometry</vt:lpstr>
      <vt:lpstr>Trigonometry</vt:lpstr>
      <vt:lpstr>Trigonometry</vt:lpstr>
      <vt:lpstr>Trigonometry</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Brett Kottmann</dc:creator>
  <cp:lastModifiedBy>Brett Kottmann</cp:lastModifiedBy>
  <cp:revision>1</cp:revision>
  <cp:lastPrinted>2015-10-12T03:18:59Z</cp:lastPrinted>
  <dcterms:created xsi:type="dcterms:W3CDTF">2015-10-12T03:14:13Z</dcterms:created>
  <dcterms:modified xsi:type="dcterms:W3CDTF">2015-10-12T03:20:01Z</dcterms:modified>
</cp:coreProperties>
</file>